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5"/>
  </p:notesMasterIdLst>
  <p:handoutMasterIdLst>
    <p:handoutMasterId r:id="rId50"/>
  </p:handoutMasterIdLst>
  <p:sldIdLst>
    <p:sldId id="327" r:id="rId3"/>
    <p:sldId id="330" r:id="rId4"/>
    <p:sldId id="331" r:id="rId6"/>
    <p:sldId id="332" r:id="rId7"/>
    <p:sldId id="298" r:id="rId8"/>
    <p:sldId id="262" r:id="rId9"/>
    <p:sldId id="263" r:id="rId10"/>
    <p:sldId id="302" r:id="rId11"/>
    <p:sldId id="264" r:id="rId12"/>
    <p:sldId id="266" r:id="rId13"/>
    <p:sldId id="265" r:id="rId14"/>
    <p:sldId id="276" r:id="rId15"/>
    <p:sldId id="303" r:id="rId16"/>
    <p:sldId id="293" r:id="rId17"/>
    <p:sldId id="277" r:id="rId18"/>
    <p:sldId id="284" r:id="rId19"/>
    <p:sldId id="269" r:id="rId20"/>
    <p:sldId id="304" r:id="rId21"/>
    <p:sldId id="305" r:id="rId22"/>
    <p:sldId id="307" r:id="rId23"/>
    <p:sldId id="306" r:id="rId24"/>
    <p:sldId id="308" r:id="rId25"/>
    <p:sldId id="270" r:id="rId26"/>
    <p:sldId id="309" r:id="rId27"/>
    <p:sldId id="310" r:id="rId28"/>
    <p:sldId id="311" r:id="rId29"/>
    <p:sldId id="312" r:id="rId30"/>
    <p:sldId id="314" r:id="rId31"/>
    <p:sldId id="313" r:id="rId32"/>
    <p:sldId id="315" r:id="rId33"/>
    <p:sldId id="316" r:id="rId34"/>
    <p:sldId id="317" r:id="rId35"/>
    <p:sldId id="294" r:id="rId36"/>
    <p:sldId id="296" r:id="rId37"/>
    <p:sldId id="318" r:id="rId38"/>
    <p:sldId id="319" r:id="rId39"/>
    <p:sldId id="321" r:id="rId40"/>
    <p:sldId id="322" r:id="rId41"/>
    <p:sldId id="323" r:id="rId42"/>
    <p:sldId id="324" r:id="rId43"/>
    <p:sldId id="288" r:id="rId44"/>
    <p:sldId id="289" r:id="rId45"/>
    <p:sldId id="320" r:id="rId46"/>
    <p:sldId id="274" r:id="rId47"/>
    <p:sldId id="275" r:id="rId48"/>
    <p:sldId id="329" r:id="rId49"/>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cmAuthor id="3" name="Ramesh Sannareddy" initials="RS" lastIdx="7" clrIdx="2"/>
  <p:cmAuthor id="4" name="UPKAR LIDDER" initials="UL" lastIdx="2" clrIdx="3"/>
  <p:cmAuthor id="5" name="Leon Katsnelson" initials="LK" lastIdx="21" clrIdx="4"/>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117" d="100"/>
          <a:sy n="117" d="100"/>
        </p:scale>
        <p:origin x="184" y="408"/>
      </p:cViewPr>
      <p:guideLst>
        <p:guide orient="horz" pos="2130"/>
        <p:guide pos="379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4" Type="http://schemas.openxmlformats.org/officeDocument/2006/relationships/commentAuthors" Target="commentAuthors.xml"/><Relationship Id="rId53" Type="http://schemas.openxmlformats.org/officeDocument/2006/relationships/tableStyles" Target="tableStyles.xml"/><Relationship Id="rId52" Type="http://schemas.openxmlformats.org/officeDocument/2006/relationships/viewProps" Target="viewProps.xml"/><Relationship Id="rId51" Type="http://schemas.openxmlformats.org/officeDocument/2006/relationships/presProps" Target="presProps.xml"/><Relationship Id="rId50" Type="http://schemas.openxmlformats.org/officeDocument/2006/relationships/handoutMaster" Target="handoutMasters/handoutMaster1.xml"/><Relationship Id="rId5" Type="http://schemas.openxmlformats.org/officeDocument/2006/relationships/notesMaster" Target="notesMasters/notesMaster1.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slide" Target="slides/slide2.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fld>
            <a:endParaRPr lang="en-US"/>
          </a:p>
        </p:txBody>
      </p:sp>
      <p:sp>
        <p:nvSpPr>
          <p:cNvPr id="4" name="Footer Placeholder 3"/>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eg>
</file>

<file path=ppt/media/image27.png>
</file>

<file path=ppt/media/image28.png>
</file>

<file path=ppt/media/image29.jpeg>
</file>

<file path=ppt/media/image3.png>
</file>

<file path=ppt/media/image30.png>
</file>

<file path=ppt/media/image31.png>
</file>

<file path=ppt/media/image32.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Vertical Text Placeholder 2"/>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endParaRPr lang="en-US"/>
          </a:p>
        </p:txBody>
      </p:sp>
      <p:sp>
        <p:nvSpPr>
          <p:cNvPr id="2" name="Footer Placeholder 1"/>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Footer Placeholder 3"/>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Content Placeholder 2"/>
          <p:cNvSpPr>
            <a:spLocks noGrp="1"/>
          </p:cNvSpPr>
          <p:nvPr>
            <p:ph idx="1"/>
          </p:nvPr>
        </p:nvSpPr>
        <p:spPr>
          <a:xfrm>
            <a:off x="838200" y="1825625"/>
            <a:ext cx="10515600" cy="435133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endParaRPr lang="en-US"/>
          </a:p>
        </p:txBody>
      </p:sp>
      <p:sp>
        <p:nvSpPr>
          <p:cNvPr id="3" name="Text Placeholder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Content Placeholder 2"/>
          <p:cNvSpPr>
            <a:spLocks noGrp="1"/>
          </p:cNvSpPr>
          <p:nvPr>
            <p:ph sz="half" idx="1"/>
          </p:nvPr>
        </p:nvSpPr>
        <p:spPr>
          <a:xfrm>
            <a:off x="838200" y="1825625"/>
            <a:ext cx="5181600" cy="435133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72200" y="1825625"/>
            <a:ext cx="5181600" cy="435133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a:prstGeom prst="rect">
            <a:avLst/>
          </a:prstGeom>
        </p:spPr>
        <p:txBody>
          <a:bodyPr/>
          <a:lstStyle/>
          <a:p>
            <a:r>
              <a:rPr lang="en-US"/>
              <a:t>Click to edit Master title style</a:t>
            </a:r>
            <a:endParaRPr lang="en-US"/>
          </a:p>
        </p:txBody>
      </p:sp>
      <p:sp>
        <p:nvSpPr>
          <p:cNvPr id="3" name="Text Placeholder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8" name="Footer Placeholder 7"/>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Date Placeholder 2"/>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US"/>
          </a:p>
        </p:txBody>
      </p:sp>
      <p:sp>
        <p:nvSpPr>
          <p:cNvPr id="3" name="Picture Placeholder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2.pn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6.png"/><Relationship Id="rId1"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7.png"/><Relationship Id="rId1"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8.png"/><Relationship Id="rId1"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9.png"/><Relationship Id="rId1" Type="http://schemas.openxmlformats.org/officeDocument/2006/relationships/image" Target="../media/image3.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10.png"/><Relationship Id="rId1"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1.png"/><Relationship Id="rId1" Type="http://schemas.openxmlformats.org/officeDocument/2006/relationships/image" Target="../media/image3.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12.png"/><Relationship Id="rId1" Type="http://schemas.openxmlformats.org/officeDocument/2006/relationships/image" Target="../media/image3.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13.png"/><Relationship Id="rId1" Type="http://schemas.openxmlformats.org/officeDocument/2006/relationships/image" Target="../media/image3.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14.png"/><Relationship Id="rId1" Type="http://schemas.openxmlformats.org/officeDocument/2006/relationships/image" Target="../media/image3.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5.png"/><Relationship Id="rId1" Type="http://schemas.openxmlformats.org/officeDocument/2006/relationships/image" Target="../media/image3.png"/></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6.png"/><Relationship Id="rId1" Type="http://schemas.openxmlformats.org/officeDocument/2006/relationships/image" Target="../media/image3.png"/></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7.png"/><Relationship Id="rId1" Type="http://schemas.openxmlformats.org/officeDocument/2006/relationships/image" Target="../media/image3.png"/></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8.png"/><Relationship Id="rId1"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9.png"/><Relationship Id="rId1" Type="http://schemas.openxmlformats.org/officeDocument/2006/relationships/image" Target="../media/image3.png"/></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0.png"/><Relationship Id="rId1" Type="http://schemas.openxmlformats.org/officeDocument/2006/relationships/image" Target="../media/image3.png"/></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1.png"/><Relationship Id="rId1" Type="http://schemas.openxmlformats.org/officeDocument/2006/relationships/image" Target="../media/image3.png"/></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2.png"/></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3.png"/><Relationship Id="rId1" Type="http://schemas.openxmlformats.org/officeDocument/2006/relationships/image" Target="../media/image3.png"/></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4.png"/><Relationship Id="rId1" Type="http://schemas.openxmlformats.org/officeDocument/2006/relationships/image" Target="../media/image3.png"/></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5.png"/><Relationship Id="rId1" Type="http://schemas.openxmlformats.org/officeDocument/2006/relationships/image" Target="../media/image3.png"/></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6.jpeg"/></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27.png"/><Relationship Id="rId1" Type="http://schemas.openxmlformats.org/officeDocument/2006/relationships/image" Target="../media/image3.png"/></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8.png"/><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7.png"/><Relationship Id="rId1" Type="http://schemas.openxmlformats.org/officeDocument/2006/relationships/image" Target="../media/image3.png"/></Relationships>
</file>

<file path=ppt/slides/_rels/slide4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9.jpeg"/></Relationships>
</file>

<file path=ppt/slides/_rels/slide4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0.png"/><Relationship Id="rId1" Type="http://schemas.openxmlformats.org/officeDocument/2006/relationships/image" Target="../media/image3.png"/></Relationships>
</file>

<file path=ppt/slides/_rels/slide4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31.png"/><Relationship Id="rId1" Type="http://schemas.openxmlformats.org/officeDocument/2006/relationships/image" Target="../media/image3.png"/></Relationships>
</file>

<file path=ppt/slides/_rels/slide4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4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46.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32.jpe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4.jpe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6" name="TextBox 5"/>
          <p:cNvSpPr txBox="1"/>
          <p:nvPr/>
        </p:nvSpPr>
        <p:spPr>
          <a:xfrm>
            <a:off x="533400" y="4568825"/>
            <a:ext cx="4421505" cy="922020"/>
          </a:xfrm>
          <a:prstGeom prst="rect">
            <a:avLst/>
          </a:prstGeom>
          <a:noFill/>
        </p:spPr>
        <p:txBody>
          <a:bodyPr wrap="square" lIns="91440" tIns="45720" rIns="91440" bIns="45720" rtlCol="0" anchor="t">
            <a:spAutoFit/>
          </a:bodyPr>
          <a:lstStyle/>
          <a:p>
            <a:r>
              <a:rPr lang="en-US">
                <a:solidFill>
                  <a:schemeClr val="bg2"/>
                </a:solidFill>
                <a:latin typeface="Bahnschrift Light" panose="020B0502040204020203" charset="0"/>
                <a:ea typeface="SF Pro" pitchFamily="2" charset="0"/>
                <a:cs typeface="Bahnschrift Light" panose="020B0502040204020203" charset="0"/>
              </a:rPr>
              <a:t>Judith Boluwatito TOBOGBE</a:t>
            </a:r>
            <a:endParaRPr lang="en-US">
              <a:solidFill>
                <a:schemeClr val="bg2"/>
              </a:solidFill>
              <a:latin typeface="Bahnschrift Light" panose="020B0502040204020203" charset="0"/>
              <a:ea typeface="SF Pro" pitchFamily="2" charset="0"/>
              <a:cs typeface="Bahnschrift Light" panose="020B0502040204020203" charset="0"/>
            </a:endParaRPr>
          </a:p>
          <a:p>
            <a:r>
              <a:rPr lang="en-US" dirty="0">
                <a:solidFill>
                  <a:schemeClr val="bg2"/>
                </a:solidFill>
                <a:latin typeface="Bahnschrift Light" panose="020B0502040204020203" charset="0"/>
                <a:ea typeface="SF Pro" pitchFamily="2" charset="0"/>
                <a:cs typeface="Bahnschrift Light" panose="020B0502040204020203" charset="0"/>
              </a:rPr>
              <a:t>12/04/2023</a:t>
            </a:r>
            <a:endParaRPr lang="en-US" dirty="0">
              <a:solidFill>
                <a:schemeClr val="bg2"/>
              </a:solidFill>
              <a:latin typeface="Bahnschrift Light" panose="020B0502040204020203" charset="0"/>
              <a:ea typeface="SF Pro" pitchFamily="2" charset="0"/>
              <a:cs typeface="Bahnschrift Light" panose="020B0502040204020203" charset="0"/>
            </a:endParaRPr>
          </a:p>
          <a:p>
            <a:r>
              <a:rPr lang="en-US" dirty="0">
                <a:solidFill>
                  <a:schemeClr val="bg2"/>
                </a:solidFill>
                <a:latin typeface="Bahnschrift Light" panose="020B0502040204020203" charset="0"/>
                <a:ea typeface="SF Pro" pitchFamily="2" charset="0"/>
                <a:cs typeface="Bahnschrift Light" panose="020B0502040204020203" charset="0"/>
              </a:rPr>
              <a:t>Judithboluwatito@gmail.com</a:t>
            </a:r>
            <a:endParaRPr lang="en-US" dirty="0">
              <a:solidFill>
                <a:schemeClr val="bg2"/>
              </a:solidFill>
              <a:latin typeface="Bahnschrift Light" panose="020B0502040204020203" charset="0"/>
              <a:ea typeface="SF Pro" pitchFamily="2" charset="0"/>
              <a:cs typeface="Bahnschrift Light" panose="020B0502040204020203" charset="0"/>
            </a:endParaRPr>
          </a:p>
        </p:txBody>
      </p:sp>
      <p:pic>
        <p:nvPicPr>
          <p:cNvPr id="2" name="Picture 2" descr="IBM Skills Network Logo - Horizontal-noai copy.png"/>
          <p:cNvPicPr>
            <a:picLocks noChangeAspect="1"/>
          </p:cNvPicPr>
          <p:nvPr/>
        </p:nvPicPr>
        <p:blipFill>
          <a:blip r:embed="rId2"/>
          <a:stretch>
            <a:fillRect/>
          </a:stretch>
        </p:blipFill>
        <p:spPr>
          <a:xfrm>
            <a:off x="889820" y="676828"/>
            <a:ext cx="2104103" cy="629183"/>
          </a:xfrm>
          <a:prstGeom prst="rect">
            <a:avLst/>
          </a:prstGeom>
        </p:spPr>
      </p:pic>
    </p:spTree>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657225" y="1516380"/>
            <a:ext cx="9745345" cy="5177790"/>
          </a:xfrm>
          <a:prstGeom prst="rect">
            <a:avLst/>
          </a:prstGeom>
        </p:spPr>
        <p:txBody>
          <a:bodyPr lIns="91440" tIns="45720" rIns="91440" bIns="45720" anchor="t"/>
          <a:lstStyle/>
          <a:p>
            <a:pPr marL="0" indent="0">
              <a:lnSpc>
                <a:spcPct val="100000"/>
              </a:lnSpc>
              <a:spcBef>
                <a:spcPts val="1400"/>
              </a:spcBef>
              <a:buNone/>
            </a:pPr>
            <a:r>
              <a:rPr lang="en-US" sz="1200" b="1">
                <a:solidFill>
                  <a:schemeClr val="accent3">
                    <a:lumMod val="25000"/>
                  </a:schemeClr>
                </a:solidFill>
                <a:latin typeface="Bahnschrift Light" panose="020B0502040204020203" charset="0"/>
                <a:cs typeface="Bahnschrift Light" panose="020B0502040204020203" charset="0"/>
              </a:rPr>
              <a:t>PERFORMING EXPLORATORY DATA ANALYSIS (EDA) AND FEATURE ENGINEERING USING PANDAS AND MATPLOTLIB</a:t>
            </a:r>
            <a:endParaRPr lang="en-US" sz="1200" b="1">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1200">
                <a:solidFill>
                  <a:schemeClr val="accent3">
                    <a:lumMod val="25000"/>
                  </a:schemeClr>
                </a:solidFill>
                <a:latin typeface="Bahnschrift Light" panose="020B0502040204020203" charset="0"/>
                <a:cs typeface="Bahnschrift Light" panose="020B0502040204020203" charset="0"/>
              </a:rPr>
              <a:t>Import required libraries and define any auxiliary functions.</a:t>
            </a:r>
            <a:endParaRPr lang="en-US" sz="120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1200">
                <a:solidFill>
                  <a:schemeClr val="accent3">
                    <a:lumMod val="25000"/>
                  </a:schemeClr>
                </a:solidFill>
                <a:latin typeface="Bahnschrift Light" panose="020B0502040204020203" charset="0"/>
                <a:cs typeface="Bahnschrift Light" panose="020B0502040204020203" charset="0"/>
              </a:rPr>
              <a:t>Load the dataset and perform EDA to visualize trends in the data.</a:t>
            </a:r>
            <a:endParaRPr lang="en-US" sz="120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1200">
                <a:solidFill>
                  <a:schemeClr val="accent3">
                    <a:lumMod val="25000"/>
                  </a:schemeClr>
                </a:solidFill>
                <a:latin typeface="Bahnschrift Light" panose="020B0502040204020203" charset="0"/>
                <a:cs typeface="Bahnschrift Light" panose="020B0502040204020203" charset="0"/>
              </a:rPr>
              <a:t>Visualize the relationship between flight number and launch site.</a:t>
            </a:r>
            <a:endParaRPr lang="en-US" sz="120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1200">
                <a:solidFill>
                  <a:schemeClr val="accent3">
                    <a:lumMod val="25000"/>
                  </a:schemeClr>
                </a:solidFill>
                <a:latin typeface="Bahnschrift Light" panose="020B0502040204020203" charset="0"/>
                <a:cs typeface="Bahnschrift Light" panose="020B0502040204020203" charset="0"/>
              </a:rPr>
              <a:t>Visualize the relationship between payload and launch site.</a:t>
            </a:r>
            <a:endParaRPr lang="en-US" sz="120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1200">
                <a:solidFill>
                  <a:schemeClr val="accent3">
                    <a:lumMod val="25000"/>
                  </a:schemeClr>
                </a:solidFill>
                <a:latin typeface="Bahnschrift Light" panose="020B0502040204020203" charset="0"/>
                <a:cs typeface="Bahnschrift Light" panose="020B0502040204020203" charset="0"/>
              </a:rPr>
              <a:t>Visualize the relationship between success rate of each orbit type.</a:t>
            </a:r>
            <a:endParaRPr lang="en-US" sz="120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1200">
                <a:solidFill>
                  <a:schemeClr val="accent3">
                    <a:lumMod val="25000"/>
                  </a:schemeClr>
                </a:solidFill>
                <a:latin typeface="Bahnschrift Light" panose="020B0502040204020203" charset="0"/>
                <a:cs typeface="Bahnschrift Light" panose="020B0502040204020203" charset="0"/>
              </a:rPr>
              <a:t>Visualize the relationship between flight number and orbit type.</a:t>
            </a:r>
            <a:endParaRPr lang="en-US" sz="120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1200">
                <a:solidFill>
                  <a:schemeClr val="accent3">
                    <a:lumMod val="25000"/>
                  </a:schemeClr>
                </a:solidFill>
                <a:latin typeface="Bahnschrift Light" panose="020B0502040204020203" charset="0"/>
                <a:cs typeface="Bahnschrift Light" panose="020B0502040204020203" charset="0"/>
              </a:rPr>
              <a:t>Visualize the relationship between payload and orbit type.</a:t>
            </a:r>
            <a:endParaRPr lang="en-US" sz="120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1200">
                <a:solidFill>
                  <a:schemeClr val="accent3">
                    <a:lumMod val="25000"/>
                  </a:schemeClr>
                </a:solidFill>
                <a:latin typeface="Bahnschrift Light" panose="020B0502040204020203" charset="0"/>
                <a:cs typeface="Bahnschrift Light" panose="020B0502040204020203" charset="0"/>
              </a:rPr>
              <a:t>Visualize the launch success yearly trend.</a:t>
            </a:r>
            <a:endParaRPr lang="en-US" sz="120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1200">
                <a:solidFill>
                  <a:schemeClr val="accent3">
                    <a:lumMod val="25000"/>
                  </a:schemeClr>
                </a:solidFill>
                <a:latin typeface="Bahnschrift Light" panose="020B0502040204020203" charset="0"/>
                <a:cs typeface="Bahnschrift Light" panose="020B0502040204020203" charset="0"/>
              </a:rPr>
              <a:t>Create a dummy variable for feature engineering using one-hot encoding.</a:t>
            </a:r>
            <a:endParaRPr lang="en-US" sz="120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1200">
                <a:solidFill>
                  <a:schemeClr val="accent3">
                    <a:lumMod val="25000"/>
                  </a:schemeClr>
                </a:solidFill>
                <a:latin typeface="Bahnschrift Light" panose="020B0502040204020203" charset="0"/>
                <a:cs typeface="Bahnschrift Light" panose="020B0502040204020203" charset="0"/>
              </a:rPr>
              <a:t>Convert all numeric columns to float64 data type.</a:t>
            </a:r>
            <a:endParaRPr lang="en-US" sz="120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1200">
                <a:solidFill>
                  <a:schemeClr val="accent3">
                    <a:lumMod val="25000"/>
                  </a:schemeClr>
                </a:solidFill>
                <a:latin typeface="Bahnschrift Light" panose="020B0502040204020203" charset="0"/>
                <a:cs typeface="Bahnschrift Light" panose="020B0502040204020203" charset="0"/>
              </a:rPr>
              <a:t>Export the final data to a CSV file.</a:t>
            </a:r>
            <a:endParaRPr lang="en-US" sz="1200">
              <a:solidFill>
                <a:schemeClr val="accent3">
                  <a:lumMod val="25000"/>
                </a:schemeClr>
              </a:solidFill>
              <a:latin typeface="Bahnschrift Light" panose="020B0502040204020203" charset="0"/>
              <a:cs typeface="Bahnschrift Light" panose="020B0502040204020203" charset="0"/>
            </a:endParaRPr>
          </a:p>
          <a:p>
            <a:pPr marL="0" indent="0">
              <a:buNone/>
            </a:pPr>
            <a:r>
              <a:rPr lang="en-US" sz="1400">
                <a:latin typeface="Bahnschrift Light" panose="020B0502040204020203" charset="0"/>
                <a:cs typeface="Bahnschrift Light" panose="020B0502040204020203" charset="0"/>
              </a:rPr>
              <a:t>https://github.com/Judithboluwatito/EDA/blob/main/5-SPACEX%20EXPLORING%20AND%20PREPARING%20DATA%20killsNetwork_labs_module_2_jupyter-labs-eda-dataviz.ipynb.jupyterlite.ipynb</a:t>
            </a:r>
            <a:endParaRPr lang="en-US" sz="1400">
              <a:latin typeface="Bahnschrift Light" panose="020B0502040204020203" charset="0"/>
              <a:cs typeface="Bahnschrift Light" panose="020B0502040204020203"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endParaRPr lang="en-US" dirty="0">
              <a:solidFill>
                <a:srgbClr val="0B49CB"/>
              </a:solidFill>
              <a:latin typeface="Abadi"/>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543560" y="1364615"/>
            <a:ext cx="11252200" cy="5826760"/>
          </a:xfrm>
          <a:prstGeom prst="rect">
            <a:avLst/>
          </a:prstGeom>
        </p:spPr>
        <p:txBody>
          <a:bodyPr lIns="91440" tIns="45720" rIns="91440" bIns="45720" anchor="t"/>
          <a:lstStyle/>
          <a:p>
            <a:pPr>
              <a:lnSpc>
                <a:spcPct val="100000"/>
              </a:lnSpc>
              <a:spcBef>
                <a:spcPts val="1400"/>
              </a:spcBef>
            </a:pPr>
            <a:r>
              <a:rPr lang="en-US" sz="1200" b="1" dirty="0">
                <a:solidFill>
                  <a:schemeClr val="accent3">
                    <a:lumMod val="25000"/>
                  </a:schemeClr>
                </a:solidFill>
                <a:latin typeface="Abadi"/>
                <a:sym typeface="+mn-ea"/>
              </a:rPr>
              <a:t>Understanding the SpaceX dataset, loading the data into the tables in DB2 database and executing SQL queries to understand the SpaceX dataset</a:t>
            </a:r>
            <a:endParaRPr lang="en-US" sz="120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1200">
                <a:solidFill>
                  <a:schemeClr val="accent3">
                    <a:lumMod val="25000"/>
                  </a:schemeClr>
                </a:solidFill>
                <a:latin typeface="Bahnschrift Light" panose="020B0502040204020203" charset="0"/>
                <a:cs typeface="Bahnschrift Light" panose="020B0502040204020203" charset="0"/>
              </a:rPr>
              <a:t>Download the SpaceX dataset and connect to the DB2 database.</a:t>
            </a:r>
            <a:endParaRPr lang="en-US" sz="120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1200">
                <a:solidFill>
                  <a:schemeClr val="accent3">
                    <a:lumMod val="25000"/>
                  </a:schemeClr>
                </a:solidFill>
                <a:latin typeface="Bahnschrift Light" panose="020B0502040204020203" charset="0"/>
                <a:cs typeface="Bahnschrift Light" panose="020B0502040204020203" charset="0"/>
              </a:rPr>
              <a:t>Display the names of unique launch sites to explore the data.</a:t>
            </a:r>
            <a:endParaRPr lang="en-US" sz="120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1200">
                <a:solidFill>
                  <a:schemeClr val="accent3">
                    <a:lumMod val="25000"/>
                  </a:schemeClr>
                </a:solidFill>
                <a:latin typeface="Bahnschrift Light" panose="020B0502040204020203" charset="0"/>
                <a:cs typeface="Bahnschrift Light" panose="020B0502040204020203" charset="0"/>
              </a:rPr>
              <a:t>Display the records of launch sites with CCA.</a:t>
            </a:r>
            <a:endParaRPr lang="en-US" sz="120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1200">
                <a:solidFill>
                  <a:schemeClr val="accent3">
                    <a:lumMod val="25000"/>
                  </a:schemeClr>
                </a:solidFill>
                <a:latin typeface="Bahnschrift Light" panose="020B0502040204020203" charset="0"/>
                <a:cs typeface="Bahnschrift Light" panose="020B0502040204020203" charset="0"/>
              </a:rPr>
              <a:t>Display the total payload mass carried by boosters launched by NASA (CRS).</a:t>
            </a:r>
            <a:endParaRPr lang="en-US" sz="120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1200">
                <a:solidFill>
                  <a:schemeClr val="accent3">
                    <a:lumMod val="25000"/>
                  </a:schemeClr>
                </a:solidFill>
                <a:latin typeface="Bahnschrift Light" panose="020B0502040204020203" charset="0"/>
                <a:cs typeface="Bahnschrift Light" panose="020B0502040204020203" charset="0"/>
              </a:rPr>
              <a:t>Display the average payload mass carried by booster version F9 V1.1.</a:t>
            </a:r>
            <a:endParaRPr lang="en-US" sz="120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1200">
                <a:solidFill>
                  <a:schemeClr val="accent3">
                    <a:lumMod val="25000"/>
                  </a:schemeClr>
                </a:solidFill>
                <a:latin typeface="Bahnschrift Light" panose="020B0502040204020203" charset="0"/>
                <a:cs typeface="Bahnschrift Light" panose="020B0502040204020203" charset="0"/>
              </a:rPr>
              <a:t>List the date when the first successful landing outcome in the past was achieved.</a:t>
            </a:r>
            <a:endParaRPr lang="en-US" sz="120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1200">
                <a:solidFill>
                  <a:schemeClr val="accent3">
                    <a:lumMod val="25000"/>
                  </a:schemeClr>
                </a:solidFill>
                <a:latin typeface="Bahnschrift Light" panose="020B0502040204020203" charset="0"/>
                <a:cs typeface="Bahnschrift Light" panose="020B0502040204020203" charset="0"/>
              </a:rPr>
              <a:t>Display the names of boosters with success in drone ships with payload between 4000-6000.</a:t>
            </a:r>
            <a:endParaRPr lang="en-US" sz="120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1200">
                <a:solidFill>
                  <a:schemeClr val="accent3">
                    <a:lumMod val="25000"/>
                  </a:schemeClr>
                </a:solidFill>
                <a:latin typeface="Bahnschrift Light" panose="020B0502040204020203" charset="0"/>
                <a:cs typeface="Bahnschrift Light" panose="020B0502040204020203" charset="0"/>
              </a:rPr>
              <a:t>List the total number of successful and failure mission outcomes.</a:t>
            </a:r>
            <a:endParaRPr lang="en-US" sz="120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1200">
                <a:solidFill>
                  <a:schemeClr val="accent3">
                    <a:lumMod val="25000"/>
                  </a:schemeClr>
                </a:solidFill>
                <a:latin typeface="Bahnschrift Light" panose="020B0502040204020203" charset="0"/>
                <a:cs typeface="Bahnschrift Light" panose="020B0502040204020203" charset="0"/>
              </a:rPr>
              <a:t>Display the names of booster versions that have carried the maximum payload mass.</a:t>
            </a:r>
            <a:endParaRPr lang="en-US" sz="120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1200">
                <a:solidFill>
                  <a:schemeClr val="accent3">
                    <a:lumMod val="25000"/>
                  </a:schemeClr>
                </a:solidFill>
                <a:latin typeface="Bahnschrift Light" panose="020B0502040204020203" charset="0"/>
                <a:cs typeface="Bahnschrift Light" panose="020B0502040204020203" charset="0"/>
              </a:rPr>
              <a:t>Query the drone failure outcome, booster version, and launch site for 2015.</a:t>
            </a:r>
            <a:endParaRPr lang="en-US" sz="120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1200">
                <a:solidFill>
                  <a:schemeClr val="accent3">
                    <a:lumMod val="25000"/>
                  </a:schemeClr>
                </a:solidFill>
                <a:latin typeface="Bahnschrift Light" panose="020B0502040204020203" charset="0"/>
                <a:cs typeface="Bahnschrift Light" panose="020B0502040204020203" charset="0"/>
              </a:rPr>
              <a:t>Rank the successful landing outcomes from June 2010 to March 2017.</a:t>
            </a:r>
            <a:endParaRPr lang="en-US" sz="120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1200" b="1">
                <a:solidFill>
                  <a:schemeClr val="accent3">
                    <a:lumMod val="25000"/>
                  </a:schemeClr>
                </a:solidFill>
                <a:latin typeface="Bahnschrift Light" panose="020B0502040204020203" charset="0"/>
                <a:cs typeface="Bahnschrift Light" panose="020B0502040204020203" charset="0"/>
              </a:rPr>
              <a:t>Add the GitHub URL of your completed EDA with SQL notebook, as an external reference and peer-review purpose</a:t>
            </a:r>
            <a:endParaRPr lang="en-US" sz="1200" b="1">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1200">
                <a:solidFill>
                  <a:schemeClr val="accent3">
                    <a:lumMod val="25000"/>
                  </a:schemeClr>
                </a:solidFill>
                <a:latin typeface="Bahnschrift Light" panose="020B0502040204020203" charset="0"/>
                <a:cs typeface="Bahnschrift Light" panose="020B0502040204020203" charset="0"/>
              </a:rPr>
              <a:t>https://github.com/Judithboluwatito/SQL-SPACEX-LAB/blob/main/SPACEX%20SQL%20LAB%20.ipynb</a:t>
            </a:r>
            <a:endParaRPr lang="en-US" sz="1200">
              <a:solidFill>
                <a:schemeClr val="accent3">
                  <a:lumMod val="25000"/>
                </a:schemeClr>
              </a:solidFill>
              <a:latin typeface="Bahnschrift Light" panose="020B0502040204020203" charset="0"/>
              <a:cs typeface="Bahnschrift Light" panose="020B0502040204020203" charset="0"/>
            </a:endParaRPr>
          </a:p>
          <a:p>
            <a:endParaRPr lang="en-US" sz="1400">
              <a:latin typeface="Bahnschrift Light" panose="020B0502040204020203" charset="0"/>
              <a:cs typeface="Bahnschrift Light" panose="020B0502040204020203"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611505" y="1351814"/>
            <a:ext cx="10515600" cy="4351338"/>
          </a:xfrm>
          <a:prstGeom prst="rect">
            <a:avLst/>
          </a:prstGeom>
        </p:spPr>
        <p:txBody>
          <a:bodyPr>
            <a:normAutofit/>
          </a:bodyPr>
          <a:lstStyle/>
          <a:p>
            <a:pPr marL="0" indent="0">
              <a:buNone/>
            </a:pPr>
            <a:r>
              <a:rPr lang="en-US" sz="2200" b="1"/>
              <a:t>Launch Site Location Analysis using Folium Maps</a:t>
            </a:r>
            <a:endParaRPr lang="en-US" sz="2200" b="1"/>
          </a:p>
          <a:p>
            <a:endParaRPr lang="en-US" sz="2000"/>
          </a:p>
          <a:p>
            <a:r>
              <a:rPr lang="en-US" sz="1400"/>
              <a:t>Build a Folium map object with NASA launch site coordinates as the center.</a:t>
            </a:r>
            <a:endParaRPr lang="en-US" sz="1400"/>
          </a:p>
          <a:p>
            <a:r>
              <a:rPr lang="en-US" sz="1400"/>
              <a:t>Use the folium marker object to mark all launch sites on the map.</a:t>
            </a:r>
            <a:endParaRPr lang="en-US" sz="1400"/>
          </a:p>
          <a:p>
            <a:r>
              <a:rPr lang="en-US" sz="1400"/>
              <a:t>Mark successful and failed mission sites on the map using a different marker.</a:t>
            </a:r>
            <a:endParaRPr lang="en-US" sz="1400"/>
          </a:p>
          <a:p>
            <a:r>
              <a:rPr lang="en-US" sz="1400"/>
              <a:t>Calculate the distance between launch site locations and their closest proximity to highways, railroads, coastlines, and cities.</a:t>
            </a:r>
            <a:endParaRPr lang="en-US" sz="1400"/>
          </a:p>
          <a:p>
            <a:r>
              <a:rPr lang="en-US" sz="1400"/>
              <a:t>Use the insights obtained from the map to draw conclusions about the suitability of launch site locations.</a:t>
            </a:r>
            <a:endParaRPr lang="en-US" sz="1400"/>
          </a:p>
          <a:p>
            <a:r>
              <a:rPr lang="en-US" sz="1400"/>
              <a:t>https://github.com/Judithboluwatito/Foliunm-maps-/blob/main/6-SPACEX%20IBM-DS0321EN-SkillsNetwork_labs_module_3_lab_jupyter_launch_site_location.jupyterlite.ipynb</a:t>
            </a:r>
            <a:endParaRPr lang="en-US" sz="140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13105" y="1381125"/>
            <a:ext cx="10758170" cy="5240655"/>
          </a:xfrm>
          <a:prstGeom prst="rect">
            <a:avLst/>
          </a:prstGeom>
        </p:spPr>
        <p:txBody>
          <a:bodyPr vert="horz" lIns="91440" tIns="45720" rIns="91440" bIns="45720" rtlCol="0" anchor="t">
            <a:normAutofit/>
          </a:bodyPr>
          <a:lstStyle/>
          <a:p>
            <a:pPr marL="0" indent="0">
              <a:lnSpc>
                <a:spcPct val="100000"/>
              </a:lnSpc>
              <a:spcBef>
                <a:spcPts val="1400"/>
              </a:spcBef>
              <a:buNone/>
            </a:pPr>
            <a:r>
              <a:rPr lang="en-US" sz="2000" b="1">
                <a:solidFill>
                  <a:schemeClr val="accent3">
                    <a:lumMod val="25000"/>
                  </a:schemeClr>
                </a:solidFill>
                <a:latin typeface="Bahnschrift Light" panose="020B0502040204020203" charset="0"/>
                <a:cs typeface="Bahnschrift Light" panose="020B0502040204020203" charset="0"/>
              </a:rPr>
              <a:t>Develop a real-time interactive dashboard to visualize the SpaceX data using Plotly Dash</a:t>
            </a:r>
            <a:endParaRPr lang="en-US" sz="2000" b="1">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1600">
                <a:solidFill>
                  <a:schemeClr val="accent3">
                    <a:lumMod val="25000"/>
                  </a:schemeClr>
                </a:solidFill>
                <a:latin typeface="Bahnschrift Light" panose="020B0502040204020203" charset="0"/>
                <a:cs typeface="Bahnschrift Light" panose="020B0502040204020203" charset="0"/>
              </a:rPr>
              <a:t>Create an input component for the dashboard with dropdown lists and range sliders to display the pie chart and scatter point chart</a:t>
            </a:r>
            <a:endParaRPr lang="en-US" sz="160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1600">
                <a:solidFill>
                  <a:schemeClr val="accent3">
                    <a:lumMod val="25000"/>
                  </a:schemeClr>
                </a:solidFill>
                <a:latin typeface="Bahnschrift Light" panose="020B0502040204020203" charset="0"/>
                <a:cs typeface="Bahnschrift Light" panose="020B0502040204020203" charset="0"/>
              </a:rPr>
              <a:t>Include a dropdown input component to select the launch site</a:t>
            </a:r>
            <a:endParaRPr lang="en-US" sz="160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1600">
                <a:solidFill>
                  <a:schemeClr val="accent3">
                    <a:lumMod val="25000"/>
                  </a:schemeClr>
                </a:solidFill>
                <a:latin typeface="Bahnschrift Light" panose="020B0502040204020203" charset="0"/>
                <a:cs typeface="Bahnschrift Light" panose="020B0502040204020203" charset="0"/>
              </a:rPr>
              <a:t>Implement a callback function that generates a "Success pie chart" based on the selected launch site dropdown</a:t>
            </a:r>
            <a:endParaRPr lang="en-US" sz="160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1600">
                <a:solidFill>
                  <a:schemeClr val="accent3">
                    <a:lumMod val="25000"/>
                  </a:schemeClr>
                </a:solidFill>
                <a:latin typeface="Bahnschrift Light" panose="020B0502040204020203" charset="0"/>
                <a:cs typeface="Bahnschrift Light" panose="020B0502040204020203" charset="0"/>
              </a:rPr>
              <a:t>Include a range slider to select the payload</a:t>
            </a:r>
            <a:endParaRPr lang="en-US" sz="160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1600">
                <a:solidFill>
                  <a:schemeClr val="accent3">
                    <a:lumMod val="25000"/>
                  </a:schemeClr>
                </a:solidFill>
                <a:latin typeface="Bahnschrift Light" panose="020B0502040204020203" charset="0"/>
                <a:cs typeface="Bahnschrift Light" panose="020B0502040204020203" charset="0"/>
              </a:rPr>
              <a:t>Add a callback function to display the "Success payload scatter plot" based on the selected payload range</a:t>
            </a:r>
            <a:endParaRPr lang="en-US" sz="160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1600">
                <a:solidFill>
                  <a:schemeClr val="accent3">
                    <a:lumMod val="25000"/>
                  </a:schemeClr>
                </a:solidFill>
                <a:latin typeface="Bahnschrift Light" panose="020B0502040204020203" charset="0"/>
                <a:cs typeface="Bahnschrift Light" panose="020B0502040204020203" charset="0"/>
              </a:rPr>
              <a:t>Launch the interactive web dashboard using a private IP and port: 127.0.0.1 / 8050.</a:t>
            </a:r>
            <a:endParaRPr lang="en-US" sz="160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1600" b="1" dirty="0">
                <a:solidFill>
                  <a:schemeClr val="accent3">
                    <a:lumMod val="25000"/>
                  </a:schemeClr>
                </a:solidFill>
                <a:latin typeface="Bahnschrift Light" panose="020B0502040204020203" charset="0"/>
                <a:cs typeface="Bahnschrift Light" panose="020B0502040204020203" charset="0"/>
                <a:sym typeface="+mn-ea"/>
              </a:rPr>
              <a:t>https://github.com/Judithboluwatito/SPACEX-DASH-INTERACTIVE-/blob/main/SPACEX%20Dash%20Interactive%20.ipynb</a:t>
            </a:r>
            <a:endParaRPr lang="en-US" sz="1600" b="1" dirty="0">
              <a:solidFill>
                <a:schemeClr val="accent3">
                  <a:lumMod val="25000"/>
                </a:schemeClr>
              </a:solidFill>
              <a:latin typeface="Bahnschrift Light" panose="020B0502040204020203" charset="0"/>
              <a:cs typeface="Bahnschrift Light" panose="020B0502040204020203" charset="0"/>
              <a:sym typeface="+mn-ea"/>
            </a:endParaRPr>
          </a:p>
          <a:p>
            <a:endParaRPr lang="en-US" sz="1400">
              <a:latin typeface="Bahnschrift Light" panose="020B0502040204020203" charset="0"/>
              <a:cs typeface="Bahnschrift Light" panose="020B0502040204020203"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endParaRPr lang="en-US" dirty="0">
              <a:solidFill>
                <a:srgbClr val="0B49CB"/>
              </a:solidFill>
              <a:latin typeface="Abadi"/>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606425" y="1381125"/>
            <a:ext cx="11240135" cy="6123305"/>
          </a:xfrm>
          <a:prstGeom prst="rect">
            <a:avLst/>
          </a:prstGeom>
        </p:spPr>
        <p:txBody>
          <a:bodyPr>
            <a:noAutofit/>
          </a:bodyPr>
          <a:lstStyle/>
          <a:p>
            <a:pPr marL="0" indent="0">
              <a:lnSpc>
                <a:spcPct val="100000"/>
              </a:lnSpc>
              <a:spcBef>
                <a:spcPts val="1400"/>
              </a:spcBef>
              <a:buNone/>
            </a:pPr>
            <a:r>
              <a:rPr lang="en-US" sz="1200" b="1">
                <a:solidFill>
                  <a:schemeClr val="accent3">
                    <a:lumMod val="25000"/>
                  </a:schemeClr>
                </a:solidFill>
                <a:latin typeface="Bahnschrift Light" panose="020B0502040204020203" charset="0"/>
                <a:cs typeface="Bahnschrift Light" panose="020B0502040204020203" charset="0"/>
              </a:rPr>
              <a:t>Perform exploratory data analysis to determine the training labels, standardize the data, split it into training and test sets for classification, and test the models for accuracy to find the best performing model:</a:t>
            </a:r>
            <a:endParaRPr lang="en-US" sz="1200" b="1">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1000">
                <a:solidFill>
                  <a:schemeClr val="accent3">
                    <a:lumMod val="25000"/>
                  </a:schemeClr>
                </a:solidFill>
                <a:latin typeface="Bahnschrift Light" panose="020B0502040204020203" charset="0"/>
                <a:cs typeface="Bahnschrift Light" panose="020B0502040204020203" charset="0"/>
              </a:rPr>
              <a:t>Import the required libraries and load the dataset.</a:t>
            </a:r>
            <a:endParaRPr lang="en-US" sz="100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1000">
                <a:solidFill>
                  <a:schemeClr val="accent3">
                    <a:lumMod val="25000"/>
                  </a:schemeClr>
                </a:solidFill>
                <a:latin typeface="Bahnschrift Light" panose="020B0502040204020203" charset="0"/>
                <a:cs typeface="Bahnschrift Light" panose="020B0502040204020203" charset="0"/>
              </a:rPr>
              <a:t>Define a function to plot the confusion matrix.</a:t>
            </a:r>
            <a:endParaRPr lang="en-US" sz="100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1000">
                <a:solidFill>
                  <a:schemeClr val="accent3">
                    <a:lumMod val="25000"/>
                  </a:schemeClr>
                </a:solidFill>
                <a:latin typeface="Bahnschrift Light" panose="020B0502040204020203" charset="0"/>
                <a:cs typeface="Bahnschrift Light" panose="020B0502040204020203" charset="0"/>
              </a:rPr>
              <a:t>Create a NumPy array with the "Class" column and assign it to the variable Y.</a:t>
            </a:r>
            <a:endParaRPr lang="en-US" sz="100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1000">
                <a:solidFill>
                  <a:schemeClr val="accent3">
                    <a:lumMod val="25000"/>
                  </a:schemeClr>
                </a:solidFill>
                <a:latin typeface="Bahnschrift Light" panose="020B0502040204020203" charset="0"/>
                <a:cs typeface="Bahnschrift Light" panose="020B0502040204020203" charset="0"/>
              </a:rPr>
              <a:t>Standardize the data in X and assign it to the variable X.</a:t>
            </a:r>
            <a:endParaRPr lang="en-US" sz="100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1000">
                <a:solidFill>
                  <a:schemeClr val="accent3">
                    <a:lumMod val="25000"/>
                  </a:schemeClr>
                </a:solidFill>
                <a:latin typeface="Bahnschrift Light" panose="020B0502040204020203" charset="0"/>
                <a:cs typeface="Bahnschrift Light" panose="020B0502040204020203" charset="0"/>
              </a:rPr>
              <a:t>Split the data into training and testing sets.</a:t>
            </a:r>
            <a:endParaRPr lang="en-US" sz="100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1000">
                <a:solidFill>
                  <a:schemeClr val="accent3">
                    <a:lumMod val="25000"/>
                  </a:schemeClr>
                </a:solidFill>
                <a:latin typeface="Bahnschrift Light" panose="020B0502040204020203" charset="0"/>
                <a:cs typeface="Bahnschrift Light" panose="020B0502040204020203" charset="0"/>
              </a:rPr>
              <a:t>Create a logistic regression object and a GridSearchCV object to find the best parameters, which are {'C': 0.01, 'penalty': 'l2', 'solver': 'lbfgs'}. The accuracy is 0.8464285714285713. Determine the test accuracy and plot the confusion matrix.</a:t>
            </a:r>
            <a:endParaRPr lang="en-US" sz="100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1000">
                <a:solidFill>
                  <a:schemeClr val="accent3">
                    <a:lumMod val="25000"/>
                  </a:schemeClr>
                </a:solidFill>
                <a:latin typeface="Bahnschrift Light" panose="020B0502040204020203" charset="0"/>
                <a:cs typeface="Bahnschrift Light" panose="020B0502040204020203" charset="0"/>
              </a:rPr>
              <a:t>Create an SVM object and a GridSearchCV object to find the best parameters, which are {'C': 1.0, 'gamma': 0.03162277660168379, 'kernel': 'sigmoid'}. The accuracy is 0.8482142857142856. Determine the test accuracy and plot the confusion matrix.</a:t>
            </a:r>
            <a:endParaRPr lang="en-US" sz="100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1000">
                <a:solidFill>
                  <a:schemeClr val="accent3">
                    <a:lumMod val="25000"/>
                  </a:schemeClr>
                </a:solidFill>
                <a:latin typeface="Bahnschrift Light" panose="020B0502040204020203" charset="0"/>
                <a:cs typeface="Bahnschrift Light" panose="020B0502040204020203" charset="0"/>
              </a:rPr>
              <a:t>Create a decision tree classifier object and a GridSearchCV object to find the best parameters, which are {'criterion': 'gini', 'max_depth': 6, 'max_features': 'auto', 'min_samples_leaf': 4, 'min_samples_split': 2, 'splitter': 'random'}. The accuracy is 0.9017857142857144. Determine the test accuracy and plot the confusion matrix.</a:t>
            </a:r>
            <a:endParaRPr lang="en-US" sz="100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1000">
                <a:solidFill>
                  <a:schemeClr val="accent3">
                    <a:lumMod val="25000"/>
                  </a:schemeClr>
                </a:solidFill>
                <a:latin typeface="Bahnschrift Light" panose="020B0502040204020203" charset="0"/>
                <a:cs typeface="Bahnschrift Light" panose="020B0502040204020203" charset="0"/>
              </a:rPr>
              <a:t>Create a KNN object and a GridSearchCV object to find the best parameters, which are {'algorithm': 'auto', 'n_neighbors': 10, 'p': 1}. The accuracy is 0.8482142857142858. Determine the test accuracy and plot the confusion matrix.</a:t>
            </a:r>
            <a:endParaRPr lang="en-US" sz="100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1000">
                <a:solidFill>
                  <a:schemeClr val="accent3">
                    <a:lumMod val="25000"/>
                  </a:schemeClr>
                </a:solidFill>
                <a:latin typeface="Bahnschrift Light" panose="020B0502040204020203" charset="0"/>
                <a:cs typeface="Bahnschrift Light" panose="020B0502040204020203" charset="0"/>
              </a:rPr>
              <a:t>Compare all the models to determine the best performing one, which is the decision tree classifier with a training accuracy of 0.901785714285714</a:t>
            </a:r>
            <a:r>
              <a:rPr lang="en-US" sz="1200">
                <a:solidFill>
                  <a:schemeClr val="accent3">
                    <a:lumMod val="25000"/>
                  </a:schemeClr>
                </a:solidFill>
                <a:latin typeface="Bahnschrift Light" panose="020B0502040204020203" charset="0"/>
                <a:cs typeface="Bahnschrift Light" panose="020B0502040204020203" charset="0"/>
              </a:rPr>
              <a:t>4.</a:t>
            </a:r>
            <a:endParaRPr lang="en-US" sz="120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1200">
                <a:solidFill>
                  <a:schemeClr val="accent3">
                    <a:lumMod val="25000"/>
                  </a:schemeClr>
                </a:solidFill>
                <a:latin typeface="Bahnschrift Light" panose="020B0502040204020203" charset="0"/>
                <a:cs typeface="Bahnschrift Light" panose="020B0502040204020203" charset="0"/>
              </a:rPr>
              <a:t>https://github.com/Judithboluwatito/SPACEX-MACHINE-LEARNING/blob/main/7-SPACEX%20MACHINE%20LEARNNG%20-%20IBM-DS0321EN-SkillsNetwork_labs_module_4_SpaceX_Machine_Learning_Prediction_Part_5.jupyterlite.ipynb</a:t>
            </a:r>
            <a:endParaRPr lang="en-US" sz="1200">
              <a:solidFill>
                <a:schemeClr val="accent3">
                  <a:lumMod val="25000"/>
                </a:schemeClr>
              </a:solidFill>
              <a:latin typeface="Bahnschrift Light" panose="020B0502040204020203" charset="0"/>
              <a:cs typeface="Bahnschrift Light" panose="020B0502040204020203"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endParaRPr lang="en-US" dirty="0">
              <a:solidFill>
                <a:srgbClr val="0B49CB"/>
              </a:solidFill>
              <a:latin typeface="Abadi"/>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8" name="Content Placeholder 2"/>
          <p:cNvSpPr txBox="1"/>
          <p:nvPr/>
        </p:nvSpPr>
        <p:spPr>
          <a:xfrm>
            <a:off x="643255" y="1435100"/>
            <a:ext cx="11008360" cy="5051425"/>
          </a:xfrm>
          <a:prstGeom prst="rect">
            <a:avLst/>
          </a:prstGeom>
        </p:spPr>
        <p:txBody>
          <a:bodyPr vert="horz" lIns="91440" tIns="45720" rIns="91440" bIns="45720" rtlCol="0">
            <a:normAutofit fontScale="35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marL="0" indent="0">
              <a:lnSpc>
                <a:spcPct val="100000"/>
              </a:lnSpc>
              <a:spcBef>
                <a:spcPts val="1400"/>
              </a:spcBef>
              <a:buNone/>
            </a:pPr>
            <a:r>
              <a:rPr lang="en-US" sz="2200" b="1">
                <a:solidFill>
                  <a:schemeClr val="accent3">
                    <a:lumMod val="25000"/>
                  </a:schemeClr>
                </a:solidFill>
                <a:latin typeface="Bahnschrift Light" panose="020B0502040204020203" charset="0"/>
                <a:cs typeface="Bahnschrift Light" panose="020B0502040204020203" charset="0"/>
              </a:rPr>
              <a:t>Exploratory data analysis results</a:t>
            </a:r>
            <a:endParaRPr lang="en-US" sz="2200" b="1">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2200">
                <a:solidFill>
                  <a:schemeClr val="accent3">
                    <a:lumMod val="25000"/>
                  </a:schemeClr>
                </a:solidFill>
                <a:latin typeface="Bahnschrift Light" panose="020B0502040204020203" charset="0"/>
                <a:cs typeface="Bahnschrift Light" panose="020B0502040204020203" charset="0"/>
              </a:rPr>
              <a:t>Based on the scatter plot of Flight number Vs Payload mass, it appears that different launch sites have varying success rates. For instance, the CCAFS LC-40 site has a success rate of 60%, while KSC LC-39A and VAFB SLC 4E have a success rate of 77%.</a:t>
            </a:r>
            <a:endParaRPr lang="en-US" sz="220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2200">
                <a:solidFill>
                  <a:schemeClr val="accent3">
                    <a:lumMod val="25000"/>
                  </a:schemeClr>
                </a:solidFill>
                <a:latin typeface="Bahnschrift Light" panose="020B0502040204020203" charset="0"/>
                <a:cs typeface="Bahnschrift Light" panose="020B0502040204020203" charset="0"/>
              </a:rPr>
              <a:t>The Payload Vs. Launch Site scatter point chart shows that there are no rockets launched for heavy payload mass (greater than 10000) at the VAFB-SLC launch site.</a:t>
            </a:r>
            <a:endParaRPr lang="en-US" sz="220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endParaRPr lang="en-US" sz="220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2200">
                <a:solidFill>
                  <a:schemeClr val="accent3">
                    <a:lumMod val="25000"/>
                  </a:schemeClr>
                </a:solidFill>
                <a:latin typeface="Bahnschrift Light" panose="020B0502040204020203" charset="0"/>
                <a:cs typeface="Bahnschrift Light" panose="020B0502040204020203" charset="0"/>
              </a:rPr>
              <a:t>The scatter plot between orbit and Flight number suggests that in the LEO orbit, the success rate appears related to the number of flights. However, there seems to be no relationship between flight number when in GTO orbit.</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Bahnschrift Light" panose="020B0502040204020203" charset="0"/>
                <a:cs typeface="Bahnschrift Light" panose="020B0502040204020203" charset="0"/>
              </a:rPr>
              <a:t>The scatter plot between Orbit and Payload mass reveals that for heavy payloads, the successful landing or positive landing rate is higher for Polar, LEO, and ISS. However, for GTO, it is difficult to distinguish as both positive landing rate and negative landing (unsuccessful mission) are present.</a:t>
            </a:r>
            <a:endParaRPr lang="en-US" sz="220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2200" b="1">
                <a:solidFill>
                  <a:schemeClr val="accent3">
                    <a:lumMod val="25000"/>
                  </a:schemeClr>
                </a:solidFill>
                <a:latin typeface="Bahnschrift Light" panose="020B0502040204020203" charset="0"/>
                <a:cs typeface="Bahnschrift Light" panose="020B0502040204020203" charset="0"/>
              </a:rPr>
              <a:t>Interactive analytics demo in screenshots</a:t>
            </a:r>
            <a:endParaRPr lang="en-US" sz="2200" b="1">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2200" b="1">
                <a:solidFill>
                  <a:schemeClr val="accent3">
                    <a:lumMod val="25000"/>
                  </a:schemeClr>
                </a:solidFill>
                <a:latin typeface="Bahnschrift Light" panose="020B0502040204020203" charset="0"/>
                <a:cs typeface="Bahnschrift Light" panose="020B0502040204020203" charset="0"/>
              </a:rPr>
              <a:t>Predictive analysis results</a:t>
            </a:r>
            <a:endParaRPr lang="en-US" sz="2200" b="1">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2200">
                <a:solidFill>
                  <a:schemeClr val="accent3">
                    <a:lumMod val="25000"/>
                  </a:schemeClr>
                </a:solidFill>
                <a:latin typeface="Bahnschrift Light" panose="020B0502040204020203" charset="0"/>
                <a:cs typeface="Bahnschrift Light" panose="020B0502040204020203" charset="0"/>
              </a:rPr>
              <a:t>Based on the predictive analysis, we used the train_test_split function to split the data into 72 training samples and 18 test samples, with a test size of 0.2 and random state of 2.</a:t>
            </a:r>
            <a:endParaRPr lang="en-US" sz="220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2200">
                <a:solidFill>
                  <a:schemeClr val="accent3">
                    <a:lumMod val="25000"/>
                  </a:schemeClr>
                </a:solidFill>
                <a:latin typeface="Bahnschrift Light" panose="020B0502040204020203" charset="0"/>
                <a:cs typeface="Bahnschrift Light" panose="020B0502040204020203" charset="0"/>
              </a:rPr>
              <a:t>We then used four different classification models - Logistic regression, SVM, Decision tree, and KNN - and obtained their best parameters using GridSearchCV. The best parameters for each model were:</a:t>
            </a:r>
            <a:endParaRPr lang="en-US" sz="220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2200">
                <a:solidFill>
                  <a:schemeClr val="accent3">
                    <a:lumMod val="25000"/>
                  </a:schemeClr>
                </a:solidFill>
                <a:latin typeface="Bahnschrift Light" panose="020B0502040204020203" charset="0"/>
                <a:cs typeface="Bahnschrift Light" panose="020B0502040204020203" charset="0"/>
              </a:rPr>
              <a:t>Logistic regression: {'C': 0.01, 'penalty': 'l2', 'solver': 'lbfgs'}</a:t>
            </a:r>
            <a:endParaRPr lang="en-US" sz="220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2200">
                <a:solidFill>
                  <a:schemeClr val="accent3">
                    <a:lumMod val="25000"/>
                  </a:schemeClr>
                </a:solidFill>
                <a:latin typeface="Bahnschrift Light" panose="020B0502040204020203" charset="0"/>
                <a:cs typeface="Bahnschrift Light" panose="020B0502040204020203" charset="0"/>
              </a:rPr>
              <a:t>SVM: {'C': 1.0, 'gamma': 0.03162277660168379, 'kernel': 'sigmoid'}</a:t>
            </a:r>
            <a:endParaRPr lang="en-US" sz="220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2200">
                <a:solidFill>
                  <a:schemeClr val="accent3">
                    <a:lumMod val="25000"/>
                  </a:schemeClr>
                </a:solidFill>
                <a:latin typeface="Bahnschrift Light" panose="020B0502040204020203" charset="0"/>
                <a:cs typeface="Bahnschrift Light" panose="020B0502040204020203" charset="0"/>
              </a:rPr>
              <a:t>Decision tree: {'criterion': 'gini', 'max_depth': 6, 'max_features': 'auto', 'min_samples_leaf': 4, 'min_samples_split': 2, 'splitter': 'random'}</a:t>
            </a:r>
            <a:endParaRPr lang="en-US" sz="220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2200">
                <a:solidFill>
                  <a:schemeClr val="accent3">
                    <a:lumMod val="25000"/>
                  </a:schemeClr>
                </a:solidFill>
                <a:latin typeface="Bahnschrift Light" panose="020B0502040204020203" charset="0"/>
                <a:cs typeface="Bahnschrift Light" panose="020B0502040204020203" charset="0"/>
              </a:rPr>
              <a:t>KNN: {'algorithm': 'auto', 'n_neighbors': 10, 'p': 1}</a:t>
            </a:r>
            <a:endParaRPr lang="en-US" sz="220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2200">
                <a:solidFill>
                  <a:schemeClr val="accent3">
                    <a:lumMod val="25000"/>
                  </a:schemeClr>
                </a:solidFill>
                <a:latin typeface="Bahnschrift Light" panose="020B0502040204020203" charset="0"/>
                <a:cs typeface="Bahnschrift Light" panose="020B0502040204020203" charset="0"/>
              </a:rPr>
              <a:t>We then plotted a confusion matrix for each model to visualize its performance.</a:t>
            </a:r>
            <a:endParaRPr lang="en-US" sz="220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2200">
                <a:solidFill>
                  <a:schemeClr val="accent3">
                    <a:lumMod val="25000"/>
                  </a:schemeClr>
                </a:solidFill>
                <a:latin typeface="Bahnschrift Light" panose="020B0502040204020203" charset="0"/>
                <a:cs typeface="Bahnschrift Light" panose="020B0502040204020203" charset="0"/>
              </a:rPr>
              <a:t>Interestingly, all models had the same accuracy on the test data, which was 0.8333333333333334. This suggests that all four models are similarly effective at predicting the outcome variable.</a:t>
            </a:r>
            <a:endParaRPr lang="en-US" sz="2200">
              <a:solidFill>
                <a:schemeClr val="accent3">
                  <a:lumMod val="25000"/>
                </a:schemeClr>
              </a:solidFill>
              <a:latin typeface="Bahnschrift Light" panose="020B0502040204020203" charset="0"/>
              <a:cs typeface="Bahnschrift Light" panose="020B0502040204020203" charset="0"/>
            </a:endParaRPr>
          </a:p>
          <a:p>
            <a:pPr lvl="1"/>
            <a:endParaRPr lang="en-US" sz="1800">
              <a:latin typeface="Bahnschrift Light" panose="020B0502040204020203" charset="0"/>
              <a:cs typeface="Bahnschrift Light" panose="020B0502040204020203" charset="0"/>
            </a:endParaRPr>
          </a:p>
          <a:p>
            <a:pPr marL="457200" lvl="1" indent="0">
              <a:buNone/>
            </a:pPr>
            <a:endParaRPr lang="en-US" sz="1800">
              <a:latin typeface="Bahnschrift Light" panose="020B0502040204020203" charset="0"/>
              <a:cs typeface="Bahnschrift Light" panose="020B0502040204020203" charset="0"/>
            </a:endParaRPr>
          </a:p>
        </p:txBody>
      </p:sp>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7"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endParaRPr lang="en-US" dirty="0">
              <a:solidFill>
                <a:schemeClr val="bg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5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Content Placeholder 5"/>
          <p:cNvPicPr>
            <a:picLocks noChangeAspect="1"/>
          </p:cNvPicPr>
          <p:nvPr>
            <p:ph sz="half" idx="1"/>
          </p:nvPr>
        </p:nvPicPr>
        <p:blipFill>
          <a:blip r:embed="rId2"/>
          <a:stretch>
            <a:fillRect/>
          </a:stretch>
        </p:blipFill>
        <p:spPr>
          <a:xfrm>
            <a:off x="1059180" y="1482090"/>
            <a:ext cx="9338310" cy="4018280"/>
          </a:xfrm>
          <a:prstGeom prst="rect">
            <a:avLst/>
          </a:prstGeom>
        </p:spPr>
      </p:pic>
      <p:sp>
        <p:nvSpPr>
          <p:cNvPr id="8" name="Text Box 7"/>
          <p:cNvSpPr txBox="1"/>
          <p:nvPr/>
        </p:nvSpPr>
        <p:spPr>
          <a:xfrm>
            <a:off x="770255" y="5841365"/>
            <a:ext cx="9932035" cy="368300"/>
          </a:xfrm>
          <a:prstGeom prst="rect">
            <a:avLst/>
          </a:prstGeom>
          <a:noFill/>
        </p:spPr>
        <p:txBody>
          <a:bodyPr wrap="square" rtlCol="0">
            <a:spAutoFit/>
          </a:bodyPr>
          <a:p>
            <a:pPr algn="l"/>
            <a:r>
              <a:rPr lang="en-US"/>
              <a:t>Launches from flight number 18 and onwards had a higher success rate at the VAFB SLC launch site.</a:t>
            </a:r>
            <a:endParaRPr 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5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endParaRPr lang="en-US" dirty="0">
              <a:solidFill>
                <a:srgbClr val="0B49CB"/>
              </a:solidFill>
              <a:latin typeface="Abadi"/>
            </a:endParaRPr>
          </a:p>
        </p:txBody>
      </p:sp>
      <p:pic>
        <p:nvPicPr>
          <p:cNvPr id="6" name="Content Placeholder 5"/>
          <p:cNvPicPr>
            <a:picLocks noChangeAspect="1"/>
          </p:cNvPicPr>
          <p:nvPr>
            <p:ph sz="half" idx="1"/>
          </p:nvPr>
        </p:nvPicPr>
        <p:blipFill>
          <a:blip r:embed="rId2"/>
          <a:stretch>
            <a:fillRect/>
          </a:stretch>
        </p:blipFill>
        <p:spPr>
          <a:xfrm>
            <a:off x="1135380" y="1649095"/>
            <a:ext cx="9785350" cy="3933825"/>
          </a:xfrm>
          <a:prstGeom prst="rect">
            <a:avLst/>
          </a:prstGeom>
        </p:spPr>
      </p:pic>
      <p:sp>
        <p:nvSpPr>
          <p:cNvPr id="8" name="Text Box 7"/>
          <p:cNvSpPr txBox="1"/>
          <p:nvPr/>
        </p:nvSpPr>
        <p:spPr>
          <a:xfrm>
            <a:off x="1657985" y="6059170"/>
            <a:ext cx="8488680" cy="368300"/>
          </a:xfrm>
          <a:prstGeom prst="rect">
            <a:avLst/>
          </a:prstGeom>
          <a:noFill/>
        </p:spPr>
        <p:txBody>
          <a:bodyPr wrap="none" rtlCol="0">
            <a:spAutoFit/>
          </a:bodyPr>
          <a:p>
            <a:pPr algn="l"/>
            <a:r>
              <a:rPr lang="en-US"/>
              <a:t>VAFB SLC had success with payload mass from 1000, while KSC had no success at +/-6000.</a:t>
            </a:r>
            <a:endParaRPr 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5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Content Placeholder 5"/>
          <p:cNvPicPr>
            <a:picLocks noChangeAspect="1"/>
          </p:cNvPicPr>
          <p:nvPr>
            <p:ph sz="half" idx="1"/>
          </p:nvPr>
        </p:nvPicPr>
        <p:blipFill rotWithShape="1">
          <a:blip r:embed="rId2"/>
          <a:srcRect l="-1" t="25198" r="-1854"/>
          <a:stretch>
            <a:fillRect/>
          </a:stretch>
        </p:blipFill>
        <p:spPr>
          <a:xfrm>
            <a:off x="706120" y="1647190"/>
            <a:ext cx="9349740" cy="4171950"/>
          </a:xfrm>
          <a:prstGeom prst="rect">
            <a:avLst/>
          </a:prstGeom>
        </p:spPr>
      </p:pic>
      <p:sp>
        <p:nvSpPr>
          <p:cNvPr id="8" name="Text Box 7"/>
          <p:cNvSpPr txBox="1"/>
          <p:nvPr/>
        </p:nvSpPr>
        <p:spPr>
          <a:xfrm>
            <a:off x="838200" y="6187440"/>
            <a:ext cx="7971155" cy="368300"/>
          </a:xfrm>
          <a:prstGeom prst="rect">
            <a:avLst/>
          </a:prstGeom>
          <a:noFill/>
        </p:spPr>
        <p:txBody>
          <a:bodyPr wrap="none" rtlCol="0">
            <a:spAutoFit/>
          </a:bodyPr>
          <a:p>
            <a:pPr algn="l"/>
            <a:r>
              <a:rPr lang="en-US"/>
              <a:t>High mission success rates were observed for orbits ES-L1, GEO, HEO, SSO, and VLEO</a:t>
            </a: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fld id="{5075537C-CA84-1446-933C-8E9D027F9201}" type="slidenum">
              <a:rPr lang="en-US" smtClean="0"/>
            </a:fld>
            <a:endParaRPr lang="en-US" dirty="0"/>
          </a:p>
        </p:txBody>
      </p:sp>
      <p:sp>
        <p:nvSpPr>
          <p:cNvPr id="10" name="Content Placeholder 2"/>
          <p:cNvSpPr txBox="1"/>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Bahnschrift Light" panose="020B0502040204020203" charset="0"/>
                <a:cs typeface="Bahnschrift Light" panose="020B0502040204020203" charset="0"/>
              </a:rPr>
              <a:t>Executive </a:t>
            </a:r>
            <a:r>
              <a:rPr lang="en-US" sz="2200" dirty="0">
                <a:solidFill>
                  <a:schemeClr val="accent3">
                    <a:lumMod val="25000"/>
                  </a:schemeClr>
                </a:solidFill>
                <a:latin typeface="Bahnschrift Light" panose="020B0502040204020203" charset="0"/>
                <a:cs typeface="Bahnschrift Light" panose="020B0502040204020203" charset="0"/>
              </a:rPr>
              <a:t>Summary</a:t>
            </a:r>
            <a:endParaRPr lang="en-US" sz="2200" dirty="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2200" dirty="0">
                <a:solidFill>
                  <a:schemeClr val="accent3">
                    <a:lumMod val="25000"/>
                  </a:schemeClr>
                </a:solidFill>
                <a:latin typeface="Bahnschrift Light" panose="020B0502040204020203" charset="0"/>
                <a:cs typeface="Bahnschrift Light" panose="020B0502040204020203" charset="0"/>
              </a:rPr>
              <a:t>Introduction</a:t>
            </a:r>
            <a:endParaRPr lang="en-US" sz="2200" dirty="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2200" dirty="0">
                <a:solidFill>
                  <a:schemeClr val="accent3">
                    <a:lumMod val="25000"/>
                  </a:schemeClr>
                </a:solidFill>
                <a:latin typeface="Bahnschrift Light" panose="020B0502040204020203" charset="0"/>
                <a:cs typeface="Bahnschrift Light" panose="020B0502040204020203" charset="0"/>
              </a:rPr>
              <a:t>Methodology</a:t>
            </a:r>
            <a:endParaRPr lang="en-US" sz="2200" dirty="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2200" dirty="0">
                <a:solidFill>
                  <a:schemeClr val="accent3">
                    <a:lumMod val="25000"/>
                  </a:schemeClr>
                </a:solidFill>
                <a:latin typeface="Bahnschrift Light" panose="020B0502040204020203" charset="0"/>
                <a:cs typeface="Bahnschrift Light" panose="020B0502040204020203" charset="0"/>
              </a:rPr>
              <a:t>Results</a:t>
            </a:r>
            <a:endParaRPr lang="en-US" sz="2200" dirty="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2200" dirty="0">
                <a:solidFill>
                  <a:schemeClr val="accent3">
                    <a:lumMod val="25000"/>
                  </a:schemeClr>
                </a:solidFill>
                <a:latin typeface="Bahnschrift Light" panose="020B0502040204020203" charset="0"/>
                <a:cs typeface="Bahnschrift Light" panose="020B0502040204020203" charset="0"/>
              </a:rPr>
              <a:t>Conclusion</a:t>
            </a:r>
            <a:endParaRPr lang="en-US" sz="2200" dirty="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2200" dirty="0">
                <a:solidFill>
                  <a:schemeClr val="accent3">
                    <a:lumMod val="25000"/>
                  </a:schemeClr>
                </a:solidFill>
                <a:latin typeface="Bahnschrift Light" panose="020B0502040204020203" charset="0"/>
                <a:cs typeface="Bahnschrift Light" panose="020B0502040204020203" charset="0"/>
              </a:rPr>
              <a:t>Appendix</a:t>
            </a:r>
            <a:endParaRPr lang="en-US" sz="2200" dirty="0">
              <a:solidFill>
                <a:schemeClr val="accent3">
                  <a:lumMod val="25000"/>
                </a:schemeClr>
              </a:solidFill>
              <a:latin typeface="Bahnschrift Light" panose="020B0502040204020203" charset="0"/>
              <a:cs typeface="Bahnschrift Light" panose="020B0502040204020203" charset="0"/>
            </a:endParaRPr>
          </a:p>
        </p:txBody>
      </p:sp>
      <p:sp>
        <p:nvSpPr>
          <p:cNvPr id="1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endParaRPr lang="en-US" dirty="0">
              <a:solidFill>
                <a:srgbClr val="0B49CB"/>
              </a:solidFill>
              <a:latin typeface="Abadi"/>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5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Content Placeholder 5"/>
          <p:cNvPicPr>
            <a:picLocks noChangeAspect="1"/>
          </p:cNvPicPr>
          <p:nvPr>
            <p:ph sz="half" idx="1"/>
          </p:nvPr>
        </p:nvPicPr>
        <p:blipFill>
          <a:blip r:embed="rId2"/>
          <a:stretch>
            <a:fillRect/>
          </a:stretch>
        </p:blipFill>
        <p:spPr>
          <a:xfrm>
            <a:off x="447040" y="1452880"/>
            <a:ext cx="9003665" cy="4067810"/>
          </a:xfrm>
          <a:prstGeom prst="rect">
            <a:avLst/>
          </a:prstGeom>
        </p:spPr>
      </p:pic>
      <p:sp>
        <p:nvSpPr>
          <p:cNvPr id="8" name="Text Box 7"/>
          <p:cNvSpPr txBox="1"/>
          <p:nvPr/>
        </p:nvSpPr>
        <p:spPr>
          <a:xfrm>
            <a:off x="107950" y="6025515"/>
            <a:ext cx="10738485" cy="645160"/>
          </a:xfrm>
          <a:prstGeom prst="rect">
            <a:avLst/>
          </a:prstGeom>
          <a:noFill/>
        </p:spPr>
        <p:txBody>
          <a:bodyPr wrap="square" rtlCol="0">
            <a:spAutoFit/>
          </a:bodyPr>
          <a:p>
            <a:pPr algn="ctr"/>
            <a:r>
              <a:rPr lang="en-US"/>
              <a:t>There appears to be a relationship between success and flight number in the LEO orbit, while no such relationship exists in the GTO orbit.</a:t>
            </a:r>
            <a:endParaRPr 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5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Content Placeholder 5"/>
          <p:cNvPicPr>
            <a:picLocks noChangeAspect="1"/>
          </p:cNvPicPr>
          <p:nvPr>
            <p:ph sz="half" idx="1"/>
          </p:nvPr>
        </p:nvPicPr>
        <p:blipFill>
          <a:blip r:embed="rId2"/>
          <a:stretch>
            <a:fillRect/>
          </a:stretch>
        </p:blipFill>
        <p:spPr>
          <a:xfrm>
            <a:off x="718820" y="1464945"/>
            <a:ext cx="9740900" cy="4133850"/>
          </a:xfrm>
          <a:prstGeom prst="rect">
            <a:avLst/>
          </a:prstGeom>
        </p:spPr>
      </p:pic>
      <p:sp>
        <p:nvSpPr>
          <p:cNvPr id="8" name="Text Box 7"/>
          <p:cNvSpPr txBox="1"/>
          <p:nvPr/>
        </p:nvSpPr>
        <p:spPr>
          <a:xfrm>
            <a:off x="598170" y="5847715"/>
            <a:ext cx="9745345" cy="645160"/>
          </a:xfrm>
          <a:prstGeom prst="rect">
            <a:avLst/>
          </a:prstGeom>
          <a:noFill/>
        </p:spPr>
        <p:txBody>
          <a:bodyPr wrap="square" rtlCol="0">
            <a:spAutoFit/>
          </a:bodyPr>
          <a:p>
            <a:pPr algn="l"/>
            <a:r>
              <a:rPr lang="en-US"/>
              <a:t>For heavy payloads, successful landings are more likely for Polar, LEO, and ISS orbits.</a:t>
            </a:r>
            <a:endParaRPr lang="en-US"/>
          </a:p>
          <a:p>
            <a:pPr algn="l"/>
            <a:r>
              <a:rPr lang="en-US"/>
              <a:t> However, for GTO orbit, it is difficult to distinguish between successful and unsuccessful missions.</a:t>
            </a:r>
            <a:endParaRPr 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5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endParaRPr lang="en-US" dirty="0">
              <a:solidFill>
                <a:srgbClr val="0B49CB"/>
              </a:solidFill>
              <a:latin typeface="Abadi"/>
            </a:endParaRPr>
          </a:p>
        </p:txBody>
      </p:sp>
      <p:pic>
        <p:nvPicPr>
          <p:cNvPr id="6" name="Content Placeholder 5"/>
          <p:cNvPicPr>
            <a:picLocks noChangeAspect="1"/>
          </p:cNvPicPr>
          <p:nvPr>
            <p:ph idx="1"/>
          </p:nvPr>
        </p:nvPicPr>
        <p:blipFill>
          <a:blip r:embed="rId2"/>
          <a:stretch>
            <a:fillRect/>
          </a:stretch>
        </p:blipFill>
        <p:spPr>
          <a:xfrm>
            <a:off x="848360" y="1556385"/>
            <a:ext cx="8715375" cy="4449445"/>
          </a:xfrm>
          <a:prstGeom prst="rect">
            <a:avLst/>
          </a:prstGeom>
        </p:spPr>
      </p:pic>
      <p:sp>
        <p:nvSpPr>
          <p:cNvPr id="7" name="Text Box 6"/>
          <p:cNvSpPr txBox="1"/>
          <p:nvPr/>
        </p:nvSpPr>
        <p:spPr>
          <a:xfrm>
            <a:off x="958215" y="6193790"/>
            <a:ext cx="8725535" cy="368300"/>
          </a:xfrm>
          <a:prstGeom prst="rect">
            <a:avLst/>
          </a:prstGeom>
          <a:noFill/>
        </p:spPr>
        <p:txBody>
          <a:bodyPr wrap="square" rtlCol="0">
            <a:spAutoFit/>
          </a:bodyPr>
          <a:p>
            <a:pPr algn="l"/>
            <a:r>
              <a:rPr lang="en-US"/>
              <a:t>Success rates have been consistently increasing since 2013 until 2020.</a:t>
            </a:r>
            <a:endParaRPr 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5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endParaRPr lang="en-US" dirty="0">
              <a:solidFill>
                <a:srgbClr val="0B49CB"/>
              </a:solidFill>
              <a:latin typeface="Abadi"/>
            </a:endParaRPr>
          </a:p>
        </p:txBody>
      </p:sp>
      <p:pic>
        <p:nvPicPr>
          <p:cNvPr id="6" name="Content Placeholder 5"/>
          <p:cNvPicPr>
            <a:picLocks noChangeAspect="1"/>
          </p:cNvPicPr>
          <p:nvPr>
            <p:ph sz="half" idx="2"/>
          </p:nvPr>
        </p:nvPicPr>
        <p:blipFill>
          <a:blip r:embed="rId2"/>
          <a:stretch>
            <a:fillRect/>
          </a:stretch>
        </p:blipFill>
        <p:spPr>
          <a:xfrm>
            <a:off x="732790" y="1556385"/>
            <a:ext cx="9947910" cy="3161030"/>
          </a:xfrm>
          <a:prstGeom prst="rect">
            <a:avLst/>
          </a:prstGeom>
        </p:spPr>
      </p:pic>
      <p:sp>
        <p:nvSpPr>
          <p:cNvPr id="8" name="Text Box 7"/>
          <p:cNvSpPr txBox="1"/>
          <p:nvPr/>
        </p:nvSpPr>
        <p:spPr>
          <a:xfrm>
            <a:off x="1040130" y="5500370"/>
            <a:ext cx="9061450" cy="368300"/>
          </a:xfrm>
          <a:prstGeom prst="rect">
            <a:avLst/>
          </a:prstGeom>
          <a:noFill/>
        </p:spPr>
        <p:txBody>
          <a:bodyPr wrap="none" rtlCol="0">
            <a:spAutoFit/>
          </a:bodyPr>
          <a:p>
            <a:pPr algn="l"/>
            <a:r>
              <a:rPr lang="en-US"/>
              <a:t>There are four distinct launch sites in the space mission: CCAFS LC, VAFB SLC, KSC LC, CCAFS SLC.</a:t>
            </a:r>
            <a:endParaRPr 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5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endParaRPr lang="en-US" dirty="0">
              <a:solidFill>
                <a:srgbClr val="0B49CB"/>
              </a:solidFill>
              <a:latin typeface="Abadi"/>
            </a:endParaRPr>
          </a:p>
        </p:txBody>
      </p:sp>
      <p:pic>
        <p:nvPicPr>
          <p:cNvPr id="6" name="Content Placeholder 5"/>
          <p:cNvPicPr>
            <a:picLocks noChangeAspect="1"/>
          </p:cNvPicPr>
          <p:nvPr>
            <p:ph sz="half" idx="2"/>
          </p:nvPr>
        </p:nvPicPr>
        <p:blipFill>
          <a:blip r:embed="rId2"/>
          <a:stretch>
            <a:fillRect/>
          </a:stretch>
        </p:blipFill>
        <p:spPr>
          <a:xfrm>
            <a:off x="873760" y="1938020"/>
            <a:ext cx="9893300" cy="3777615"/>
          </a:xfrm>
          <a:prstGeom prst="rect">
            <a:avLst/>
          </a:prstGeom>
        </p:spPr>
      </p:pic>
      <p:sp>
        <p:nvSpPr>
          <p:cNvPr id="8" name="Text Box 7"/>
          <p:cNvSpPr txBox="1"/>
          <p:nvPr/>
        </p:nvSpPr>
        <p:spPr>
          <a:xfrm>
            <a:off x="1317625" y="6105525"/>
            <a:ext cx="8651875" cy="368300"/>
          </a:xfrm>
          <a:prstGeom prst="rect">
            <a:avLst/>
          </a:prstGeom>
          <a:noFill/>
        </p:spPr>
        <p:txBody>
          <a:bodyPr wrap="square" rtlCol="0">
            <a:spAutoFit/>
          </a:bodyPr>
          <a:p>
            <a:pPr algn="l"/>
            <a:r>
              <a:rPr lang="en-US"/>
              <a:t>NASA and SpaceX launched 5 successful missions to LEO orbit from CCA.</a:t>
            </a:r>
            <a:endParaRPr lang="en-US"/>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5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endParaRPr lang="en-US" dirty="0">
              <a:solidFill>
                <a:srgbClr val="0B49CB"/>
              </a:solidFill>
              <a:latin typeface="Abadi"/>
            </a:endParaRPr>
          </a:p>
        </p:txBody>
      </p:sp>
      <p:pic>
        <p:nvPicPr>
          <p:cNvPr id="6" name="Content Placeholder 5"/>
          <p:cNvPicPr>
            <a:picLocks noChangeAspect="1"/>
          </p:cNvPicPr>
          <p:nvPr>
            <p:ph sz="half" idx="2"/>
          </p:nvPr>
        </p:nvPicPr>
        <p:blipFill>
          <a:blip r:embed="rId2"/>
          <a:stretch>
            <a:fillRect/>
          </a:stretch>
        </p:blipFill>
        <p:spPr>
          <a:xfrm>
            <a:off x="583565" y="1539240"/>
            <a:ext cx="10975340" cy="3340100"/>
          </a:xfrm>
          <a:prstGeom prst="rect">
            <a:avLst/>
          </a:prstGeom>
        </p:spPr>
      </p:pic>
      <p:sp>
        <p:nvSpPr>
          <p:cNvPr id="7" name="Text Box 6"/>
          <p:cNvSpPr txBox="1"/>
          <p:nvPr/>
        </p:nvSpPr>
        <p:spPr>
          <a:xfrm>
            <a:off x="984250" y="5412105"/>
            <a:ext cx="7806055" cy="368300"/>
          </a:xfrm>
          <a:prstGeom prst="rect">
            <a:avLst/>
          </a:prstGeom>
          <a:noFill/>
        </p:spPr>
        <p:txBody>
          <a:bodyPr wrap="square" rtlCol="0">
            <a:spAutoFit/>
          </a:bodyPr>
          <a:p>
            <a:pPr algn="l"/>
            <a:r>
              <a:rPr lang="en-US"/>
              <a:t>NASA (CRS) launched boosters with a total payload mass of 45596.</a:t>
            </a:r>
            <a:endParaRPr lang="en-US"/>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endParaRPr lang="en-US" dirty="0">
              <a:solidFill>
                <a:srgbClr val="0B49CB"/>
              </a:solidFill>
              <a:latin typeface="Abadi"/>
            </a:endParaRPr>
          </a:p>
        </p:txBody>
      </p:sp>
      <p:pic>
        <p:nvPicPr>
          <p:cNvPr id="6" name="Content Placeholder 5"/>
          <p:cNvPicPr>
            <a:picLocks noChangeAspect="1"/>
          </p:cNvPicPr>
          <p:nvPr>
            <p:ph idx="4294967295"/>
          </p:nvPr>
        </p:nvPicPr>
        <p:blipFill>
          <a:blip r:embed="rId2"/>
          <a:stretch>
            <a:fillRect/>
          </a:stretch>
        </p:blipFill>
        <p:spPr>
          <a:xfrm>
            <a:off x="688340" y="2444115"/>
            <a:ext cx="9745345" cy="2092960"/>
          </a:xfrm>
          <a:prstGeom prst="rect">
            <a:avLst/>
          </a:prstGeom>
        </p:spPr>
      </p:pic>
      <p:sp>
        <p:nvSpPr>
          <p:cNvPr id="7" name="Text Box 6"/>
          <p:cNvSpPr txBox="1"/>
          <p:nvPr/>
        </p:nvSpPr>
        <p:spPr>
          <a:xfrm>
            <a:off x="1355725" y="5039995"/>
            <a:ext cx="7191375" cy="368300"/>
          </a:xfrm>
          <a:prstGeom prst="rect">
            <a:avLst/>
          </a:prstGeom>
          <a:noFill/>
        </p:spPr>
        <p:txBody>
          <a:bodyPr wrap="square" rtlCol="0">
            <a:spAutoFit/>
          </a:bodyPr>
          <a:p>
            <a:pPr algn="l"/>
            <a:r>
              <a:rPr lang="en-US"/>
              <a:t>Avg. payload mass for booster F9 v1.1 is 2928.4.</a:t>
            </a:r>
            <a:endParaRPr lang="en-US"/>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endParaRPr lang="en-US" dirty="0">
              <a:solidFill>
                <a:srgbClr val="0B49CB"/>
              </a:solidFill>
              <a:latin typeface="Abadi"/>
            </a:endParaRPr>
          </a:p>
        </p:txBody>
      </p:sp>
      <p:pic>
        <p:nvPicPr>
          <p:cNvPr id="11" name="Content Placeholder 10"/>
          <p:cNvPicPr>
            <a:picLocks noChangeAspect="1"/>
          </p:cNvPicPr>
          <p:nvPr>
            <p:ph idx="4294967295"/>
          </p:nvPr>
        </p:nvPicPr>
        <p:blipFill>
          <a:blip r:embed="rId2"/>
          <a:stretch>
            <a:fillRect/>
          </a:stretch>
        </p:blipFill>
        <p:spPr>
          <a:xfrm>
            <a:off x="1257935" y="2505710"/>
            <a:ext cx="8769350" cy="2990850"/>
          </a:xfrm>
          <a:prstGeom prst="rect">
            <a:avLst/>
          </a:prstGeom>
        </p:spPr>
      </p:pic>
      <p:sp>
        <p:nvSpPr>
          <p:cNvPr id="2" name="Text Box 1"/>
          <p:cNvSpPr txBox="1"/>
          <p:nvPr/>
        </p:nvSpPr>
        <p:spPr>
          <a:xfrm>
            <a:off x="2818765" y="5941695"/>
            <a:ext cx="5388610" cy="368300"/>
          </a:xfrm>
          <a:prstGeom prst="rect">
            <a:avLst/>
          </a:prstGeom>
          <a:noFill/>
        </p:spPr>
        <p:txBody>
          <a:bodyPr wrap="none" rtlCol="0">
            <a:spAutoFit/>
          </a:bodyPr>
          <a:p>
            <a:pPr algn="l"/>
            <a:r>
              <a:rPr lang="en-US" dirty="0">
                <a:sym typeface="+mn-ea"/>
              </a:rPr>
              <a:t>No record was found for successful ground landing date.</a:t>
            </a:r>
            <a:endParaRPr lang="en-US"/>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endParaRPr lang="en-US" dirty="0">
              <a:solidFill>
                <a:srgbClr val="0B49CB"/>
              </a:solidFill>
              <a:latin typeface="Abadi"/>
            </a:endParaRPr>
          </a:p>
        </p:txBody>
      </p:sp>
      <p:pic>
        <p:nvPicPr>
          <p:cNvPr id="9" name="Content Placeholder 8"/>
          <p:cNvPicPr>
            <a:picLocks noChangeAspect="1"/>
          </p:cNvPicPr>
          <p:nvPr>
            <p:ph idx="4294967295"/>
          </p:nvPr>
        </p:nvPicPr>
        <p:blipFill>
          <a:blip r:embed="rId2"/>
          <a:stretch>
            <a:fillRect/>
          </a:stretch>
        </p:blipFill>
        <p:spPr>
          <a:xfrm>
            <a:off x="681355" y="2206625"/>
            <a:ext cx="9455150" cy="2444750"/>
          </a:xfrm>
          <a:prstGeom prst="rect">
            <a:avLst/>
          </a:prstGeom>
        </p:spPr>
      </p:pic>
      <p:sp>
        <p:nvSpPr>
          <p:cNvPr id="2" name="Text Box 1"/>
          <p:cNvSpPr txBox="1"/>
          <p:nvPr/>
        </p:nvSpPr>
        <p:spPr>
          <a:xfrm>
            <a:off x="516890" y="5266690"/>
            <a:ext cx="10336530" cy="368300"/>
          </a:xfrm>
          <a:prstGeom prst="rect">
            <a:avLst/>
          </a:prstGeom>
          <a:noFill/>
        </p:spPr>
        <p:txBody>
          <a:bodyPr wrap="none" rtlCol="0">
            <a:spAutoFit/>
          </a:bodyPr>
          <a:p>
            <a:pPr algn="l"/>
            <a:r>
              <a:rPr lang="en-US"/>
              <a:t>4 successful drone ship landings were recorded for boosters carrying a payload mass between 4000 and 6000.</a:t>
            </a:r>
            <a:endParaRPr lang="en-US"/>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endParaRPr lang="en-US" dirty="0">
              <a:solidFill>
                <a:srgbClr val="0B49CB"/>
              </a:solidFill>
              <a:latin typeface="Abadi"/>
            </a:endParaRPr>
          </a:p>
        </p:txBody>
      </p:sp>
      <p:pic>
        <p:nvPicPr>
          <p:cNvPr id="6" name="Content Placeholder 5"/>
          <p:cNvPicPr>
            <a:picLocks noChangeAspect="1"/>
          </p:cNvPicPr>
          <p:nvPr>
            <p:ph idx="4294967295"/>
          </p:nvPr>
        </p:nvPicPr>
        <p:blipFill>
          <a:blip r:embed="rId2"/>
          <a:stretch>
            <a:fillRect/>
          </a:stretch>
        </p:blipFill>
        <p:spPr>
          <a:xfrm>
            <a:off x="596265" y="1741805"/>
            <a:ext cx="10914380" cy="2747010"/>
          </a:xfrm>
          <a:prstGeom prst="rect">
            <a:avLst/>
          </a:prstGeom>
        </p:spPr>
      </p:pic>
      <p:sp>
        <p:nvSpPr>
          <p:cNvPr id="2" name="Text Box 1"/>
          <p:cNvSpPr txBox="1"/>
          <p:nvPr/>
        </p:nvSpPr>
        <p:spPr>
          <a:xfrm>
            <a:off x="1336040" y="5026660"/>
            <a:ext cx="8468995" cy="368300"/>
          </a:xfrm>
          <a:prstGeom prst="rect">
            <a:avLst/>
          </a:prstGeom>
          <a:noFill/>
        </p:spPr>
        <p:txBody>
          <a:bodyPr wrap="square" rtlCol="0">
            <a:spAutoFit/>
          </a:bodyPr>
          <a:p>
            <a:pPr algn="l"/>
            <a:r>
              <a:rPr lang="en-US"/>
              <a:t>There were 100 successful missions and 1 failure.</a:t>
            </a: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pPr>
              <a:spcAft>
                <a:spcPts val="600"/>
              </a:spcAft>
            </a:pPr>
            <a:fld id="{5075537C-CA84-1446-933C-8E9D027F9201}" type="slidenum">
              <a:rPr lang="en-US" smtClean="0"/>
            </a:fld>
            <a:endParaRPr lang="en-US" dirty="0"/>
          </a:p>
        </p:txBody>
      </p:sp>
      <p:sp>
        <p:nvSpPr>
          <p:cNvPr id="10" name="Content Placeholder 2"/>
          <p:cNvSpPr txBox="1"/>
          <p:nvPr/>
        </p:nvSpPr>
        <p:spPr>
          <a:xfrm>
            <a:off x="624840" y="1378585"/>
            <a:ext cx="11465560" cy="5380355"/>
          </a:xfrm>
          <a:prstGeom prst="rect">
            <a:avLst/>
          </a:prstGeom>
        </p:spPr>
        <p:txBody>
          <a:bodyPr lIns="91440" tIns="45720" rIns="91440" bIns="45720" anchor="t">
            <a:normAutofit fontScale="25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marL="0" indent="0">
              <a:lnSpc>
                <a:spcPct val="100000"/>
              </a:lnSpc>
              <a:spcBef>
                <a:spcPts val="1400"/>
              </a:spcBef>
              <a:buNone/>
            </a:pPr>
            <a:r>
              <a:rPr lang="en-US" sz="5600" b="1" dirty="0">
                <a:solidFill>
                  <a:schemeClr val="accent3">
                    <a:lumMod val="25000"/>
                  </a:schemeClr>
                </a:solidFill>
                <a:latin typeface="Bahnschrift Light" panose="020B0502040204020203" charset="0"/>
                <a:cs typeface="Bahnschrift Light" panose="020B0502040204020203" charset="0"/>
              </a:rPr>
              <a:t>Summary of methodologies :</a:t>
            </a:r>
            <a:endParaRPr lang="en-US" sz="5600" b="1" dirty="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4400" dirty="0">
                <a:solidFill>
                  <a:schemeClr val="accent3">
                    <a:lumMod val="25000"/>
                  </a:schemeClr>
                </a:solidFill>
                <a:latin typeface="Bahnschrift Light" panose="020B0502040204020203" charset="0"/>
                <a:cs typeface="Bahnschrift Light" panose="020B0502040204020203" charset="0"/>
              </a:rPr>
              <a:t>Data Collection: The first step was to collect data using a Get request to the SpaceX API. The data was then subjected to data wrangling and formatting to ensure that it was in a usable format.</a:t>
            </a:r>
            <a:endParaRPr lang="en-US" sz="4400" dirty="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4400" dirty="0">
                <a:solidFill>
                  <a:schemeClr val="accent3">
                    <a:lumMod val="25000"/>
                  </a:schemeClr>
                </a:solidFill>
                <a:latin typeface="Bahnschrift Light" panose="020B0502040204020203" charset="0"/>
                <a:cs typeface="Bahnschrift Light" panose="020B0502040204020203" charset="0"/>
              </a:rPr>
              <a:t>Exploratory Data Analysis (EDA): EDA was performed to determine the training labels. This involves analyzing the data to find patterns, trends, and relationships that can be used to build models.</a:t>
            </a:r>
            <a:endParaRPr lang="en-US" sz="4400" dirty="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4400" dirty="0">
                <a:solidFill>
                  <a:schemeClr val="accent3">
                    <a:lumMod val="25000"/>
                  </a:schemeClr>
                </a:solidFill>
                <a:latin typeface="Bahnschrift Light" panose="020B0502040204020203" charset="0"/>
                <a:cs typeface="Bahnschrift Light" panose="020B0502040204020203" charset="0"/>
              </a:rPr>
              <a:t>SQL Queries: SQL queries were executed to gain better insights into the datasets stored in the database. This helps to identify trends and patterns in the data that may not be immediately apparent.</a:t>
            </a:r>
            <a:endParaRPr lang="en-US" sz="4400" dirty="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4400" dirty="0">
                <a:solidFill>
                  <a:schemeClr val="accent3">
                    <a:lumMod val="25000"/>
                  </a:schemeClr>
                </a:solidFill>
                <a:latin typeface="Bahnschrift Light" panose="020B0502040204020203" charset="0"/>
                <a:cs typeface="Bahnschrift Light" panose="020B0502040204020203" charset="0"/>
              </a:rPr>
              <a:t>Feature Engineering: EDA and feature engineering were performed using Pandas and Matplotlib to further refine the data for modeling. This involves transforming the data to create new features that may be more informative or useful for building models.</a:t>
            </a:r>
            <a:endParaRPr lang="en-US" sz="4400" dirty="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4400" dirty="0">
                <a:solidFill>
                  <a:schemeClr val="accent3">
                    <a:lumMod val="25000"/>
                  </a:schemeClr>
                </a:solidFill>
                <a:latin typeface="Bahnschrift Light" panose="020B0502040204020203" charset="0"/>
                <a:cs typeface="Bahnschrift Light" panose="020B0502040204020203" charset="0"/>
              </a:rPr>
              <a:t>Location Analysis: Geographical patterns about launch sites were found using Folium, which is a Python library used for visualizing geospatial data.</a:t>
            </a:r>
            <a:endParaRPr lang="en-US" sz="4400" dirty="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4400" dirty="0">
                <a:solidFill>
                  <a:schemeClr val="accent3">
                    <a:lumMod val="25000"/>
                  </a:schemeClr>
                </a:solidFill>
                <a:latin typeface="Bahnschrift Light" panose="020B0502040204020203" charset="0"/>
                <a:cs typeface="Bahnschrift Light" panose="020B0502040204020203" charset="0"/>
              </a:rPr>
              <a:t>Dashboard Visualization: Interactive real-time dashboards were built using Plotly Dash to visualize the data and provide insights into trends and patterns.</a:t>
            </a:r>
            <a:endParaRPr lang="en-US" sz="4400" dirty="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4400" dirty="0">
                <a:solidFill>
                  <a:schemeClr val="accent3">
                    <a:lumMod val="25000"/>
                  </a:schemeClr>
                </a:solidFill>
                <a:latin typeface="Bahnschrift Light" panose="020B0502040204020203" charset="0"/>
                <a:cs typeface="Bahnschrift Light" panose="020B0502040204020203" charset="0"/>
              </a:rPr>
              <a:t>Classification Modeling: Finally, classification models were built, trained, and tested to determine the best performance. This involves applying machine learning algorithms to the data to predict outcomes based on a set of input features.</a:t>
            </a:r>
            <a:endParaRPr lang="en-US" sz="4400" dirty="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4400" b="1" dirty="0">
                <a:solidFill>
                  <a:schemeClr val="accent3">
                    <a:lumMod val="25000"/>
                  </a:schemeClr>
                </a:solidFill>
                <a:latin typeface="Bahnschrift Light" panose="020B0502040204020203" charset="0"/>
                <a:cs typeface="Bahnschrift Light" panose="020B0502040204020203" charset="0"/>
                <a:sym typeface="+mn-ea"/>
              </a:rPr>
              <a:t>Summary of all results</a:t>
            </a:r>
            <a:endParaRPr lang="en-US" sz="4400" b="1" dirty="0">
              <a:solidFill>
                <a:schemeClr val="accent3">
                  <a:lumMod val="25000"/>
                </a:schemeClr>
              </a:solidFill>
              <a:latin typeface="Bahnschrift Light" panose="020B0502040204020203" charset="0"/>
              <a:cs typeface="Bahnschrift Light" panose="020B0502040204020203" charset="0"/>
              <a:sym typeface="+mn-ea"/>
            </a:endParaRPr>
          </a:p>
          <a:p>
            <a:pPr>
              <a:lnSpc>
                <a:spcPct val="100000"/>
              </a:lnSpc>
              <a:spcBef>
                <a:spcPts val="1400"/>
              </a:spcBef>
            </a:pPr>
            <a:r>
              <a:rPr lang="en-US" sz="4400" dirty="0">
                <a:solidFill>
                  <a:schemeClr val="accent3">
                    <a:lumMod val="25000"/>
                  </a:schemeClr>
                </a:solidFill>
                <a:latin typeface="Bahnschrift Light" panose="020B0502040204020203" charset="0"/>
                <a:cs typeface="Bahnschrift Light" panose="020B0502040204020203" charset="0"/>
              </a:rPr>
              <a:t>Data Collection: The data was collected, cleaned, formatted, and exported to a CSV file.</a:t>
            </a:r>
            <a:endParaRPr lang="en-US" sz="4400" dirty="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4400" dirty="0">
                <a:solidFill>
                  <a:schemeClr val="accent3">
                    <a:lumMod val="25000"/>
                  </a:schemeClr>
                </a:solidFill>
                <a:latin typeface="Bahnschrift Light" panose="020B0502040204020203" charset="0"/>
                <a:cs typeface="Bahnschrift Light" panose="020B0502040204020203" charset="0"/>
              </a:rPr>
              <a:t>Data Analysis: The data was analyzed, labeled with dependent and target variables, and split into training and testing sets. Maps, charts, and plots were created to gain insights into launch sites, landing success rates, payload mass, and booster versions.</a:t>
            </a:r>
            <a:endParaRPr lang="en-US" sz="4400" dirty="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4400" dirty="0">
                <a:solidFill>
                  <a:schemeClr val="accent3">
                    <a:lumMod val="25000"/>
                  </a:schemeClr>
                </a:solidFill>
                <a:latin typeface="Bahnschrift Light" panose="020B0502040204020203" charset="0"/>
                <a:cs typeface="Bahnschrift Light" panose="020B0502040204020203" charset="0"/>
              </a:rPr>
              <a:t>Machine Learning Models: Several machine learning models were developed and evaluated to determine the best models, best accuracy, and confusion matrix. The goal of these models was to predict outcomes based on input variables and provide insights into the relationships between variables in the dataset.</a:t>
            </a:r>
            <a:endParaRPr lang="en-US" sz="4400" dirty="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endParaRPr lang="en-US" sz="4000" dirty="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endParaRPr lang="en-US" sz="4000" b="1" dirty="0">
              <a:solidFill>
                <a:schemeClr val="accent3">
                  <a:lumMod val="25000"/>
                </a:schemeClr>
              </a:solidFill>
              <a:latin typeface="Bahnschrift Light" panose="020B0502040204020203" charset="0"/>
              <a:cs typeface="Bahnschrift Light" panose="020B0502040204020203" charset="0"/>
            </a:endParaRPr>
          </a:p>
        </p:txBody>
      </p:sp>
      <p:sp>
        <p:nvSpPr>
          <p:cNvPr id="1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
        <p:nvSpPr>
          <p:cNvPr id="3" name="Text Box 2"/>
          <p:cNvSpPr txBox="1"/>
          <p:nvPr/>
        </p:nvSpPr>
        <p:spPr>
          <a:xfrm>
            <a:off x="2252345" y="3013710"/>
            <a:ext cx="309880" cy="368300"/>
          </a:xfrm>
          <a:prstGeom prst="rect">
            <a:avLst/>
          </a:prstGeom>
          <a:noFill/>
        </p:spPr>
        <p:txBody>
          <a:bodyPr wrap="none" rtlCol="0">
            <a:spAutoFit/>
          </a:bodyPr>
          <a:p>
            <a:endParaRPr lang="en-US"/>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endParaRPr lang="en-US" dirty="0">
              <a:solidFill>
                <a:srgbClr val="0B49CB"/>
              </a:solidFill>
              <a:latin typeface="Abadi"/>
            </a:endParaRPr>
          </a:p>
        </p:txBody>
      </p:sp>
      <p:pic>
        <p:nvPicPr>
          <p:cNvPr id="6" name="Content Placeholder 5"/>
          <p:cNvPicPr>
            <a:picLocks noChangeAspect="1"/>
          </p:cNvPicPr>
          <p:nvPr>
            <p:ph idx="4294967295"/>
          </p:nvPr>
        </p:nvPicPr>
        <p:blipFill>
          <a:blip r:embed="rId2"/>
          <a:stretch>
            <a:fillRect/>
          </a:stretch>
        </p:blipFill>
        <p:spPr>
          <a:xfrm>
            <a:off x="770255" y="2463165"/>
            <a:ext cx="9745345" cy="3075305"/>
          </a:xfrm>
          <a:prstGeom prst="rect">
            <a:avLst/>
          </a:prstGeom>
        </p:spPr>
      </p:pic>
      <p:sp>
        <p:nvSpPr>
          <p:cNvPr id="2" name="Text Box 1"/>
          <p:cNvSpPr txBox="1"/>
          <p:nvPr/>
        </p:nvSpPr>
        <p:spPr>
          <a:xfrm>
            <a:off x="1979930" y="6143625"/>
            <a:ext cx="5807710" cy="368300"/>
          </a:xfrm>
          <a:prstGeom prst="rect">
            <a:avLst/>
          </a:prstGeom>
          <a:noFill/>
        </p:spPr>
        <p:txBody>
          <a:bodyPr wrap="square" rtlCol="0">
            <a:spAutoFit/>
          </a:bodyPr>
          <a:p>
            <a:pPr algn="l"/>
            <a:r>
              <a:rPr lang="en-US"/>
              <a:t>12 F9 B5 Boosters carried max payload mass.</a:t>
            </a:r>
            <a:endParaRPr lang="en-US"/>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endParaRPr lang="en-US" dirty="0">
              <a:solidFill>
                <a:srgbClr val="0B49CB"/>
              </a:solidFill>
              <a:latin typeface="Abadi"/>
            </a:endParaRPr>
          </a:p>
        </p:txBody>
      </p:sp>
      <p:pic>
        <p:nvPicPr>
          <p:cNvPr id="6" name="Content Placeholder 5"/>
          <p:cNvPicPr>
            <a:picLocks noChangeAspect="1"/>
          </p:cNvPicPr>
          <p:nvPr>
            <p:ph idx="4294967295"/>
          </p:nvPr>
        </p:nvPicPr>
        <p:blipFill>
          <a:blip r:embed="rId2"/>
          <a:stretch>
            <a:fillRect/>
          </a:stretch>
        </p:blipFill>
        <p:spPr>
          <a:xfrm>
            <a:off x="770255" y="1704340"/>
            <a:ext cx="9436100" cy="3016250"/>
          </a:xfrm>
          <a:prstGeom prst="rect">
            <a:avLst/>
          </a:prstGeom>
        </p:spPr>
      </p:pic>
      <p:sp>
        <p:nvSpPr>
          <p:cNvPr id="2" name="Text Box 1"/>
          <p:cNvSpPr txBox="1"/>
          <p:nvPr/>
        </p:nvSpPr>
        <p:spPr>
          <a:xfrm>
            <a:off x="555625" y="5153025"/>
            <a:ext cx="10945495" cy="368300"/>
          </a:xfrm>
          <a:prstGeom prst="rect">
            <a:avLst/>
          </a:prstGeom>
          <a:noFill/>
        </p:spPr>
        <p:txBody>
          <a:bodyPr wrap="none" rtlCol="0">
            <a:spAutoFit/>
          </a:bodyPr>
          <a:p>
            <a:pPr algn="l"/>
            <a:r>
              <a:rPr lang="en-US"/>
              <a:t>Two records were found for drone ship landing outcomes, booster versions, and launch sites for the months in 2015.</a:t>
            </a:r>
            <a:endParaRPr lang="en-US"/>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endParaRPr lang="en-US" dirty="0">
              <a:solidFill>
                <a:srgbClr val="0B49CB"/>
              </a:solidFill>
              <a:latin typeface="Abadi"/>
            </a:endParaRPr>
          </a:p>
        </p:txBody>
      </p:sp>
      <p:pic>
        <p:nvPicPr>
          <p:cNvPr id="6" name="Content Placeholder 5"/>
          <p:cNvPicPr>
            <a:picLocks noChangeAspect="1"/>
          </p:cNvPicPr>
          <p:nvPr>
            <p:ph idx="4294967295"/>
          </p:nvPr>
        </p:nvPicPr>
        <p:blipFill>
          <a:blip r:embed="rId2"/>
          <a:stretch>
            <a:fillRect/>
          </a:stretch>
        </p:blipFill>
        <p:spPr>
          <a:xfrm>
            <a:off x="880745" y="1510665"/>
            <a:ext cx="9245600" cy="2482850"/>
          </a:xfrm>
          <a:prstGeom prst="rect">
            <a:avLst/>
          </a:prstGeom>
        </p:spPr>
      </p:pic>
      <p:sp>
        <p:nvSpPr>
          <p:cNvPr id="2" name="Text Box 1"/>
          <p:cNvSpPr txBox="1"/>
          <p:nvPr/>
        </p:nvSpPr>
        <p:spPr>
          <a:xfrm>
            <a:off x="1008380" y="4881245"/>
            <a:ext cx="9152890" cy="368300"/>
          </a:xfrm>
          <a:prstGeom prst="rect">
            <a:avLst/>
          </a:prstGeom>
          <a:noFill/>
        </p:spPr>
        <p:txBody>
          <a:bodyPr wrap="square" rtlCol="0">
            <a:spAutoFit/>
          </a:bodyPr>
          <a:p>
            <a:pPr algn="l"/>
            <a:r>
              <a:rPr lang="en-US"/>
              <a:t>No landing outcome records were found from June 2010 to March 2017.</a:t>
            </a:r>
            <a:endParaRPr lang="en-US"/>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7" name="TextBox 6"/>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endParaRPr lang="en-US" dirty="0">
              <a:solidFill>
                <a:schemeClr val="bg1"/>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sp>
        <p:nvSpPr>
          <p:cNvPr id="2"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endParaRPr lang="en-US" dirty="0">
              <a:solidFill>
                <a:srgbClr val="0B49CB"/>
              </a:solidFill>
              <a:latin typeface="Abadi"/>
            </a:endParaRPr>
          </a:p>
        </p:txBody>
      </p:sp>
      <p:pic>
        <p:nvPicPr>
          <p:cNvPr id="6" name="Content Placeholder 5"/>
          <p:cNvPicPr>
            <a:picLocks noChangeAspect="1"/>
          </p:cNvPicPr>
          <p:nvPr>
            <p:ph idx="4294967295"/>
          </p:nvPr>
        </p:nvPicPr>
        <p:blipFill>
          <a:blip r:embed="rId2"/>
          <a:stretch>
            <a:fillRect/>
          </a:stretch>
        </p:blipFill>
        <p:spPr>
          <a:xfrm>
            <a:off x="1568450" y="1560830"/>
            <a:ext cx="9194800" cy="4351655"/>
          </a:xfrm>
          <a:prstGeom prst="rect">
            <a:avLst/>
          </a:prstGeom>
        </p:spPr>
      </p:pic>
      <p:sp>
        <p:nvSpPr>
          <p:cNvPr id="4" name="Text Box 3"/>
          <p:cNvSpPr txBox="1"/>
          <p:nvPr/>
        </p:nvSpPr>
        <p:spPr>
          <a:xfrm>
            <a:off x="1568450" y="6175375"/>
            <a:ext cx="7969250" cy="368300"/>
          </a:xfrm>
          <a:prstGeom prst="rect">
            <a:avLst/>
          </a:prstGeom>
          <a:noFill/>
        </p:spPr>
        <p:txBody>
          <a:bodyPr wrap="none" rtlCol="0">
            <a:spAutoFit/>
          </a:bodyPr>
          <a:p>
            <a:pPr algn="l"/>
            <a:r>
              <a:rPr lang="en-US"/>
              <a:t>The map displays the locations of the launch sites used by SpaceX Falcon 9 missions.</a:t>
            </a:r>
            <a:endParaRPr lang="en-US"/>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endParaRPr lang="en-US" dirty="0">
              <a:solidFill>
                <a:srgbClr val="0B49CB"/>
              </a:solidFill>
              <a:latin typeface="Abadi"/>
            </a:endParaRPr>
          </a:p>
        </p:txBody>
      </p:sp>
      <p:pic>
        <p:nvPicPr>
          <p:cNvPr id="7" name="Content Placeholder 6"/>
          <p:cNvPicPr>
            <a:picLocks noChangeAspect="1"/>
          </p:cNvPicPr>
          <p:nvPr>
            <p:ph idx="4294967295"/>
          </p:nvPr>
        </p:nvPicPr>
        <p:blipFill>
          <a:blip r:embed="rId2"/>
          <a:stretch>
            <a:fillRect/>
          </a:stretch>
        </p:blipFill>
        <p:spPr>
          <a:xfrm>
            <a:off x="1604010" y="1381125"/>
            <a:ext cx="8986520" cy="4351655"/>
          </a:xfrm>
          <a:prstGeom prst="rect">
            <a:avLst/>
          </a:prstGeom>
        </p:spPr>
      </p:pic>
      <p:sp>
        <p:nvSpPr>
          <p:cNvPr id="2" name="Text Box 1"/>
          <p:cNvSpPr txBox="1"/>
          <p:nvPr/>
        </p:nvSpPr>
        <p:spPr>
          <a:xfrm>
            <a:off x="1071245" y="6137910"/>
            <a:ext cx="9290685" cy="368300"/>
          </a:xfrm>
          <a:prstGeom prst="rect">
            <a:avLst/>
          </a:prstGeom>
          <a:noFill/>
        </p:spPr>
        <p:txBody>
          <a:bodyPr wrap="square" rtlCol="0">
            <a:spAutoFit/>
          </a:bodyPr>
          <a:p>
            <a:pPr algn="l"/>
            <a:r>
              <a:rPr lang="en-US" dirty="0">
                <a:sym typeface="+mn-ea"/>
              </a:rPr>
              <a:t>Folium map with clusters and markers indicating successful and failed mission launch sites</a:t>
            </a:r>
            <a:endParaRPr lang="en-US"/>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endParaRPr lang="en-US" dirty="0">
              <a:solidFill>
                <a:srgbClr val="0B49CB"/>
              </a:solidFill>
              <a:latin typeface="Abadi"/>
            </a:endParaRPr>
          </a:p>
        </p:txBody>
      </p:sp>
      <p:pic>
        <p:nvPicPr>
          <p:cNvPr id="6" name="Content Placeholder 5"/>
          <p:cNvPicPr>
            <a:picLocks noChangeAspect="1"/>
          </p:cNvPicPr>
          <p:nvPr>
            <p:ph idx="4294967295"/>
          </p:nvPr>
        </p:nvPicPr>
        <p:blipFill>
          <a:blip r:embed="rId2"/>
          <a:stretch>
            <a:fillRect/>
          </a:stretch>
        </p:blipFill>
        <p:spPr>
          <a:xfrm>
            <a:off x="1111885" y="1482725"/>
            <a:ext cx="8719820" cy="4314825"/>
          </a:xfrm>
          <a:prstGeom prst="rect">
            <a:avLst/>
          </a:prstGeom>
        </p:spPr>
      </p:pic>
      <p:sp>
        <p:nvSpPr>
          <p:cNvPr id="2" name="Text Box 1"/>
          <p:cNvSpPr txBox="1"/>
          <p:nvPr/>
        </p:nvSpPr>
        <p:spPr>
          <a:xfrm>
            <a:off x="1405890" y="6099175"/>
            <a:ext cx="8259445" cy="368300"/>
          </a:xfrm>
          <a:prstGeom prst="rect">
            <a:avLst/>
          </a:prstGeom>
          <a:noFill/>
        </p:spPr>
        <p:txBody>
          <a:bodyPr wrap="none" rtlCol="0">
            <a:spAutoFit/>
          </a:bodyPr>
          <a:p>
            <a:pPr algn="l"/>
            <a:r>
              <a:rPr lang="en-US" dirty="0">
                <a:sym typeface="+mn-ea"/>
              </a:rPr>
              <a:t>Folium map showing launch site proximities to highways, railroads, coastlines and cities</a:t>
            </a:r>
            <a:endParaRPr lang="en-US"/>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endParaRPr lang="en-US" dirty="0">
              <a:solidFill>
                <a:schemeClr val="bg1"/>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5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endParaRPr lang="en-US" dirty="0">
              <a:solidFill>
                <a:srgbClr val="0B49CB"/>
              </a:solidFill>
              <a:latin typeface="Abadi"/>
            </a:endParaRPr>
          </a:p>
        </p:txBody>
      </p:sp>
      <p:pic>
        <p:nvPicPr>
          <p:cNvPr id="4" name="Content Placeholder 3"/>
          <p:cNvPicPr>
            <a:picLocks noChangeAspect="1"/>
          </p:cNvPicPr>
          <p:nvPr>
            <p:ph sz="half" idx="2"/>
          </p:nvPr>
        </p:nvPicPr>
        <p:blipFill rotWithShape="1">
          <a:blip r:embed="rId2"/>
          <a:srcRect b="45263"/>
          <a:stretch>
            <a:fillRect/>
          </a:stretch>
        </p:blipFill>
        <p:spPr>
          <a:xfrm>
            <a:off x="637540" y="1423670"/>
            <a:ext cx="9702800" cy="4351655"/>
          </a:xfrm>
          <a:prstGeom prst="rect">
            <a:avLst/>
          </a:prstGeom>
        </p:spPr>
      </p:pic>
      <p:sp>
        <p:nvSpPr>
          <p:cNvPr id="6" name="Text Box 5"/>
          <p:cNvSpPr txBox="1"/>
          <p:nvPr/>
        </p:nvSpPr>
        <p:spPr>
          <a:xfrm>
            <a:off x="770255" y="5871845"/>
            <a:ext cx="11303635" cy="368300"/>
          </a:xfrm>
          <a:prstGeom prst="rect">
            <a:avLst/>
          </a:prstGeom>
          <a:noFill/>
        </p:spPr>
        <p:txBody>
          <a:bodyPr wrap="none" rtlCol="0">
            <a:spAutoFit/>
          </a:bodyPr>
          <a:p>
            <a:pPr algn="l"/>
            <a:r>
              <a:rPr lang="en-US"/>
              <a:t>Pie chart displays successful launches by launch sites, with KSC LC 39A and CCAFS LC 40 having the highest success rates.</a:t>
            </a:r>
            <a:endParaRPr lang="en-US"/>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endParaRPr lang="en-US" dirty="0">
              <a:solidFill>
                <a:srgbClr val="0B49CB"/>
              </a:solidFill>
              <a:latin typeface="Abadi"/>
            </a:endParaRPr>
          </a:p>
        </p:txBody>
      </p:sp>
      <p:pic>
        <p:nvPicPr>
          <p:cNvPr id="4" name="Content Placeholder 3"/>
          <p:cNvPicPr>
            <a:picLocks noChangeAspect="1"/>
          </p:cNvPicPr>
          <p:nvPr>
            <p:ph idx="4294967295"/>
          </p:nvPr>
        </p:nvPicPr>
        <p:blipFill rotWithShape="1">
          <a:blip r:embed="rId2"/>
          <a:srcRect b="46246"/>
          <a:stretch>
            <a:fillRect/>
          </a:stretch>
        </p:blipFill>
        <p:spPr>
          <a:xfrm>
            <a:off x="988060" y="1517015"/>
            <a:ext cx="9241790" cy="4351655"/>
          </a:xfrm>
          <a:prstGeom prst="rect">
            <a:avLst/>
          </a:prstGeom>
        </p:spPr>
      </p:pic>
      <p:sp>
        <p:nvSpPr>
          <p:cNvPr id="2" name="Text Box 1"/>
          <p:cNvSpPr txBox="1"/>
          <p:nvPr/>
        </p:nvSpPr>
        <p:spPr>
          <a:xfrm>
            <a:off x="2713355" y="6149975"/>
            <a:ext cx="5791200" cy="368300"/>
          </a:xfrm>
          <a:prstGeom prst="rect">
            <a:avLst/>
          </a:prstGeom>
          <a:noFill/>
        </p:spPr>
        <p:txBody>
          <a:bodyPr wrap="none" rtlCol="0">
            <a:spAutoFit/>
          </a:bodyPr>
          <a:p>
            <a:pPr algn="l"/>
            <a:r>
              <a:rPr lang="en-US"/>
              <a:t>Pie chart: KSC LC-39A - 76.9% success, 23.1% failed missions.</a:t>
            </a: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pPr>
              <a:spcAft>
                <a:spcPts val="600"/>
              </a:spcAft>
            </a:pPr>
            <a:fld id="{5075537C-CA84-1446-933C-8E9D027F9201}" type="slidenum">
              <a:rPr lang="en-US" smtClean="0"/>
            </a:fld>
            <a:endParaRPr lang="en-US" dirty="0"/>
          </a:p>
        </p:txBody>
      </p:sp>
      <p:sp>
        <p:nvSpPr>
          <p:cNvPr id="19" name="Title 1"/>
          <p:cNvSpPr txBox="1"/>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p:cNvSpPr txBox="1"/>
          <p:nvPr/>
        </p:nvSpPr>
        <p:spPr>
          <a:xfrm>
            <a:off x="96520" y="1421765"/>
            <a:ext cx="11978005" cy="458724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marL="0" indent="0">
              <a:spcBef>
                <a:spcPts val="1400"/>
              </a:spcBef>
              <a:buNone/>
            </a:pPr>
            <a:r>
              <a:rPr lang="en-US" sz="2000" dirty="0">
                <a:solidFill>
                  <a:schemeClr val="accent3">
                    <a:lumMod val="25000"/>
                  </a:schemeClr>
                </a:solidFill>
                <a:latin typeface="Bahnschrift Light" panose="020B0502040204020203" charset="0"/>
                <a:cs typeface="Bahnschrift Light" panose="020B0502040204020203" charset="0"/>
              </a:rPr>
              <a:t>SpaceX has emerged as a leader in the commercial space travel industry by making space travel more affordable through their innovative use of reusable rocket technology. One key factor that contributes to SpaceX's success in achieving this goal is their ability to reuse the first stage of their rockets, which significantly reduces the cost of launches. As a company in the same industry, SpaceY aims to understand and replicate this success. Therefore, this project will use SpaceX as a case study to analyze their approach to launching rockets, specifically focusing on the success of their first stage landings.</a:t>
            </a:r>
            <a:endParaRPr lang="en-US" sz="2000" dirty="0">
              <a:solidFill>
                <a:schemeClr val="accent3">
                  <a:lumMod val="25000"/>
                </a:schemeClr>
              </a:solidFill>
              <a:latin typeface="Bahnschrift Light" panose="020B0502040204020203" charset="0"/>
              <a:cs typeface="Bahnschrift Light" panose="020B0502040204020203" charset="0"/>
            </a:endParaRPr>
          </a:p>
          <a:p>
            <a:pPr marL="0" indent="0">
              <a:spcBef>
                <a:spcPts val="1400"/>
              </a:spcBef>
              <a:buNone/>
            </a:pPr>
            <a:r>
              <a:rPr lang="en-US" sz="2000" dirty="0">
                <a:solidFill>
                  <a:schemeClr val="accent3">
                    <a:lumMod val="25000"/>
                  </a:schemeClr>
                </a:solidFill>
                <a:latin typeface="Bahnschrift Light" panose="020B0502040204020203" charset="0"/>
                <a:cs typeface="Bahnschrift Light" panose="020B0502040204020203" charset="0"/>
              </a:rPr>
              <a:t>The primary objective of this project is to predict the success of future Falcon 9 launches based on data obtained from an API. We will collect, clean, and analyze the data, identifying trends and insights to help us build several classification models. By doing so, we aim to develop an accurate and reliable model that can predict whether the first stage of a Falcon 9 rocket will land successfully. Through this project, we hope to gain insights into the factors that contribute to successful first stage landings, and to apply these insights to inform our own approach to rocket launches as a company in the commercial space travel industry.</a:t>
            </a:r>
            <a:endParaRPr lang="en-US" sz="2000" dirty="0">
              <a:solidFill>
                <a:schemeClr val="accent3">
                  <a:lumMod val="25000"/>
                </a:schemeClr>
              </a:solidFill>
              <a:latin typeface="Bahnschrift Light" panose="020B0502040204020203" charset="0"/>
              <a:cs typeface="Bahnschrift Light" panose="020B0502040204020203" charset="0"/>
            </a:endParaRPr>
          </a:p>
          <a:p>
            <a:pPr marL="0" indent="0">
              <a:spcBef>
                <a:spcPts val="1400"/>
              </a:spcBef>
              <a:buNone/>
            </a:pPr>
            <a:endParaRPr lang="en-US" sz="2000" dirty="0">
              <a:solidFill>
                <a:schemeClr val="accent3">
                  <a:lumMod val="25000"/>
                </a:schemeClr>
              </a:solidFill>
              <a:latin typeface="Bahnschrift Light" panose="020B0502040204020203" charset="0"/>
              <a:cs typeface="Bahnschrift Light" panose="020B0502040204020203" charset="0"/>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sp>
        <p:nvSpPr>
          <p:cNvPr id="12"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endParaRPr lang="en-US" dirty="0">
              <a:solidFill>
                <a:srgbClr val="0B49CB"/>
              </a:solidFill>
              <a:latin typeface="Abadi"/>
            </a:endParaRPr>
          </a:p>
        </p:txBody>
      </p:sp>
      <p:pic>
        <p:nvPicPr>
          <p:cNvPr id="4" name="Content Placeholder 3"/>
          <p:cNvPicPr>
            <a:picLocks noChangeAspect="1"/>
          </p:cNvPicPr>
          <p:nvPr>
            <p:ph idx="4294967295"/>
          </p:nvPr>
        </p:nvPicPr>
        <p:blipFill rotWithShape="1">
          <a:blip r:embed="rId2"/>
          <a:srcRect t="51509" r="-2598"/>
          <a:stretch>
            <a:fillRect/>
          </a:stretch>
        </p:blipFill>
        <p:spPr>
          <a:xfrm>
            <a:off x="880110" y="1478915"/>
            <a:ext cx="9994900" cy="4351655"/>
          </a:xfrm>
          <a:prstGeom prst="rect">
            <a:avLst/>
          </a:prstGeom>
        </p:spPr>
      </p:pic>
      <p:sp>
        <p:nvSpPr>
          <p:cNvPr id="2" name="Text Box 1"/>
          <p:cNvSpPr txBox="1"/>
          <p:nvPr/>
        </p:nvSpPr>
        <p:spPr>
          <a:xfrm>
            <a:off x="611505" y="6025515"/>
            <a:ext cx="10440670" cy="583565"/>
          </a:xfrm>
          <a:prstGeom prst="rect">
            <a:avLst/>
          </a:prstGeom>
          <a:noFill/>
        </p:spPr>
        <p:txBody>
          <a:bodyPr wrap="square" rtlCol="0">
            <a:spAutoFit/>
          </a:bodyPr>
          <a:p>
            <a:pPr algn="ctr"/>
            <a:r>
              <a:rPr lang="en-US" sz="1600"/>
              <a:t>The scatter plot indicates that booster v1.0 and FT had the highest success rate for payloads up to 10k and 6k maximum,</a:t>
            </a:r>
            <a:endParaRPr lang="en-US" sz="1600"/>
          </a:p>
          <a:p>
            <a:pPr algn="ctr"/>
            <a:r>
              <a:rPr lang="en-US" sz="1600"/>
              <a:t> respectively, while others had success rates below 5k.</a:t>
            </a:r>
            <a:endParaRPr lang="en-US" sz="160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endParaRPr lang="en-US" dirty="0">
              <a:solidFill>
                <a:schemeClr val="bg1"/>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5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3" name="Content Placeholder 2"/>
          <p:cNvPicPr>
            <a:picLocks noChangeAspect="1"/>
          </p:cNvPicPr>
          <p:nvPr>
            <p:ph idx="1"/>
          </p:nvPr>
        </p:nvPicPr>
        <p:blipFill>
          <a:blip r:embed="rId2"/>
          <a:stretch>
            <a:fillRect/>
          </a:stretch>
        </p:blipFill>
        <p:spPr>
          <a:xfrm>
            <a:off x="719455" y="1543685"/>
            <a:ext cx="8865870" cy="3892550"/>
          </a:xfrm>
          <a:prstGeom prst="rect">
            <a:avLst/>
          </a:prstGeom>
        </p:spPr>
      </p:pic>
      <p:sp>
        <p:nvSpPr>
          <p:cNvPr id="6" name="Text Box 5"/>
          <p:cNvSpPr txBox="1"/>
          <p:nvPr/>
        </p:nvSpPr>
        <p:spPr>
          <a:xfrm>
            <a:off x="610870" y="5771515"/>
            <a:ext cx="10567670" cy="645160"/>
          </a:xfrm>
          <a:prstGeom prst="rect">
            <a:avLst/>
          </a:prstGeom>
          <a:noFill/>
        </p:spPr>
        <p:txBody>
          <a:bodyPr wrap="none" rtlCol="0">
            <a:spAutoFit/>
          </a:bodyPr>
          <a:p>
            <a:pPr algn="ctr"/>
            <a:r>
              <a:rPr lang="en-US"/>
              <a:t>Test set accuracy for all models was 0.8333333333333334, but the Decision tree classifier had a higher accuracy </a:t>
            </a:r>
            <a:endParaRPr lang="en-US"/>
          </a:p>
          <a:p>
            <a:pPr algn="ctr"/>
            <a:r>
              <a:rPr lang="en-US"/>
              <a:t>of 0.9017857142857144 in the training set.</a:t>
            </a:r>
            <a:endParaRPr lang="en-US"/>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sz="half" idx="2"/>
          </p:nvPr>
        </p:nvSpPr>
        <p:spPr>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 </a:t>
            </a:r>
            <a:endParaRPr lang="en-US" sz="2200" dirty="0">
              <a:solidFill>
                <a:schemeClr val="accent3">
                  <a:lumMod val="25000"/>
                </a:schemeClr>
              </a:solidFill>
              <a:latin typeface="Abadi" panose="020B0604020104020204" pitchFamily="34" charset="0"/>
            </a:endParaRPr>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5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Content Placeholder 2"/>
          <p:cNvPicPr>
            <a:picLocks noChangeAspect="1"/>
          </p:cNvPicPr>
          <p:nvPr>
            <p:ph sz="half" idx="1"/>
          </p:nvPr>
        </p:nvPicPr>
        <p:blipFill>
          <a:blip r:embed="rId2"/>
          <a:stretch>
            <a:fillRect/>
          </a:stretch>
        </p:blipFill>
        <p:spPr>
          <a:xfrm>
            <a:off x="1083945" y="1825625"/>
            <a:ext cx="8769985" cy="3493135"/>
          </a:xfrm>
          <a:prstGeom prst="rect">
            <a:avLst/>
          </a:prstGeom>
        </p:spPr>
      </p:pic>
      <p:sp>
        <p:nvSpPr>
          <p:cNvPr id="6" name="Text Box 5"/>
          <p:cNvSpPr txBox="1"/>
          <p:nvPr/>
        </p:nvSpPr>
        <p:spPr>
          <a:xfrm>
            <a:off x="692785" y="5721350"/>
            <a:ext cx="9643745" cy="645160"/>
          </a:xfrm>
          <a:prstGeom prst="rect">
            <a:avLst/>
          </a:prstGeom>
          <a:noFill/>
        </p:spPr>
        <p:txBody>
          <a:bodyPr wrap="none" rtlCol="0">
            <a:spAutoFit/>
          </a:bodyPr>
          <a:p>
            <a:pPr algn="ctr"/>
            <a:r>
              <a:rPr lang="en-US"/>
              <a:t>The confusion matrix reveals that the Decision tree classifier effectively identifies the different classes,</a:t>
            </a:r>
            <a:endParaRPr lang="en-US"/>
          </a:p>
          <a:p>
            <a:pPr algn="ctr"/>
            <a:r>
              <a:rPr lang="en-US"/>
              <a:t> but there are several false positives.</a:t>
            </a:r>
            <a:endParaRPr lang="en-US"/>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3"/>
          <p:cNvSpPr>
            <a:spLocks noGrp="1"/>
          </p:cNvSpPr>
          <p:nvPr>
            <p:ph sz="half" idx="4294967295"/>
          </p:nvPr>
        </p:nvSpPr>
        <p:spPr>
          <a:xfrm>
            <a:off x="688340" y="1546860"/>
            <a:ext cx="9499600" cy="4351655"/>
          </a:xfrm>
          <a:prstGeom prst="rect">
            <a:avLst/>
          </a:prstGeom>
        </p:spPr>
        <p:txBody>
          <a:bodyPr>
            <a:normAutofit fontScale="70000"/>
          </a:bodyPr>
          <a:lstStyle/>
          <a:p>
            <a:pPr>
              <a:lnSpc>
                <a:spcPct val="100000"/>
              </a:lnSpc>
              <a:spcBef>
                <a:spcPts val="1400"/>
              </a:spcBef>
            </a:pPr>
            <a:r>
              <a:rPr lang="en-US" sz="2200">
                <a:solidFill>
                  <a:schemeClr val="accent3">
                    <a:lumMod val="25000"/>
                  </a:schemeClr>
                </a:solidFill>
                <a:latin typeface="Bahnschrift Light" panose="020B0502040204020203" charset="0"/>
                <a:cs typeface="Bahnschrift Light" panose="020B0502040204020203" charset="0"/>
              </a:rPr>
              <a:t>Based on the bar chart visualization, we found that the orbits with the highest success rates for missions are ES LI, GEO, HEO, and SSO.</a:t>
            </a:r>
            <a:endParaRPr lang="en-US" sz="220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2200">
                <a:solidFill>
                  <a:schemeClr val="accent3">
                    <a:lumMod val="25000"/>
                  </a:schemeClr>
                </a:solidFill>
                <a:latin typeface="Bahnschrift Light" panose="020B0502040204020203" charset="0"/>
                <a:cs typeface="Bahnschrift Light" panose="020B0502040204020203" charset="0"/>
              </a:rPr>
              <a:t>The scatter plot we generated from the Plotly interactive dashboard revealed that most booster versions were successful in launching payloads with masses between 2,000 to 6,000, with FT being the most successful booster version followed by B4, which has a payload capacity of 10,000.</a:t>
            </a:r>
            <a:endParaRPr lang="en-US" sz="220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2200">
                <a:solidFill>
                  <a:schemeClr val="accent3">
                    <a:lumMod val="25000"/>
                  </a:schemeClr>
                </a:solidFill>
                <a:latin typeface="Bahnschrift Light" panose="020B0502040204020203" charset="0"/>
                <a:cs typeface="Bahnschrift Light" panose="020B0502040204020203" charset="0"/>
              </a:rPr>
              <a:t>We analyzed the data using a Plotly pie chart and found that KSC LC-39A was the launch site with the highest success rate of 41.7%, followed by CCAFS LC-40 with 29.2%, VAFB SLC-4E with 16.7%, and CCAFS SLC-40 with the lowest success rate of 12.5%.</a:t>
            </a:r>
            <a:endParaRPr lang="en-US" sz="220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2200">
                <a:solidFill>
                  <a:schemeClr val="accent3">
                    <a:lumMod val="25000"/>
                  </a:schemeClr>
                </a:solidFill>
                <a:latin typeface="Bahnschrift Light" panose="020B0502040204020203" charset="0"/>
                <a:cs typeface="Bahnschrift Light" panose="020B0502040204020203" charset="0"/>
              </a:rPr>
              <a:t>Using the Folium map, we discovered that successful launches were mostly located near highways, railroads, and coastlines, but not within the proximity of any city.</a:t>
            </a:r>
            <a:endParaRPr lang="en-US" sz="220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2200">
                <a:solidFill>
                  <a:schemeClr val="accent3">
                    <a:lumMod val="25000"/>
                  </a:schemeClr>
                </a:solidFill>
                <a:latin typeface="Bahnschrift Light" panose="020B0502040204020203" charset="0"/>
                <a:cs typeface="Bahnschrift Light" panose="020B0502040204020203" charset="0"/>
              </a:rPr>
              <a:t>Our classification model showed that the Decision tree classifier was the best prediction model, with a training accuracy of 0.9017857142857144 and a test accuracy of 0.8333333333333334, which was the same as other models tested.</a:t>
            </a:r>
            <a:endParaRPr lang="en-US" sz="2200">
              <a:solidFill>
                <a:schemeClr val="accent3">
                  <a:lumMod val="25000"/>
                </a:schemeClr>
              </a:solidFill>
              <a:latin typeface="Bahnschrift Light" panose="020B0502040204020203" charset="0"/>
              <a:cs typeface="Bahnschrift Light" panose="020B0502040204020203" charset="0"/>
            </a:endParaRPr>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3"/>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1400">
                <a:solidFill>
                  <a:schemeClr val="accent3">
                    <a:lumMod val="25000"/>
                  </a:schemeClr>
                </a:solidFill>
                <a:latin typeface="Bahnschrift Light" panose="020B0502040204020203" charset="0"/>
                <a:cs typeface="Bahnschrift Light" panose="020B0502040204020203" charset="0"/>
              </a:rPr>
              <a:t>During the SQL lab, an extra code was required to force install pandas, which was: "pip install pandas --force-reinstall".</a:t>
            </a:r>
            <a:endParaRPr lang="en-US" sz="140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1400">
                <a:solidFill>
                  <a:schemeClr val="accent3">
                    <a:lumMod val="25000"/>
                  </a:schemeClr>
                </a:solidFill>
                <a:latin typeface="Bahnschrift Light" panose="020B0502040204020203" charset="0"/>
                <a:cs typeface="Bahnschrift Light" panose="020B0502040204020203" charset="0"/>
              </a:rPr>
              <a:t>In the Folium map lab, the "geopy" package library was unable to be installed despite several attempts, which resulted in the geodesic distance not being calculated. The error message displayed was: "NameError: name 'geodesic' is not defined".</a:t>
            </a:r>
            <a:endParaRPr lang="en-US" sz="140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1400">
                <a:solidFill>
                  <a:schemeClr val="accent3">
                    <a:lumMod val="25000"/>
                  </a:schemeClr>
                </a:solidFill>
                <a:latin typeface="Bahnschrift Light" panose="020B0502040204020203" charset="0"/>
                <a:cs typeface="Bahnschrift Light" panose="020B0502040204020203" charset="0"/>
              </a:rPr>
              <a:t>All the notebooks, codes, and assets related to this project are available in the GitHub URL link provided.</a:t>
            </a:r>
            <a:endParaRPr lang="en-US" sz="140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1400">
                <a:solidFill>
                  <a:schemeClr val="accent3">
                    <a:lumMod val="25000"/>
                  </a:schemeClr>
                </a:solidFill>
                <a:latin typeface="Bahnschrift Light" panose="020B0502040204020203" charset="0"/>
                <a:cs typeface="Bahnschrift Light" panose="020B0502040204020203" charset="0"/>
              </a:rPr>
              <a:t>Please note that the GitHub URL link has not been provided in this conversation, so you will need to insert the appropriate link if you are sharing this information with someone.</a:t>
            </a:r>
            <a:endParaRPr lang="en-US" sz="1400">
              <a:solidFill>
                <a:schemeClr val="accent3">
                  <a:lumMod val="25000"/>
                </a:schemeClr>
              </a:solidFill>
              <a:latin typeface="Bahnschrift Light" panose="020B0502040204020203" charset="0"/>
              <a:cs typeface="Bahnschrift Light" panose="020B0502040204020203" charset="0"/>
            </a:endParaRPr>
          </a:p>
        </p:txBody>
      </p:sp>
      <p:sp>
        <p:nvSpPr>
          <p:cNvPr id="11"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Tree>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a:xfrm>
            <a:off x="9448800" y="6356350"/>
            <a:ext cx="2743200" cy="365125"/>
          </a:xfrm>
        </p:spPr>
        <p:txBody>
          <a:bodyPr/>
          <a:lstStyle/>
          <a:p>
            <a:fld id="{5075537C-CA84-1446-933C-8E9D027F9201}" type="slidenum">
              <a:rPr lang="en-US" smtClean="0"/>
            </a:fld>
            <a:endParaRPr lang="en-US" dirty="0"/>
          </a:p>
        </p:txBody>
      </p:sp>
      <p:sp>
        <p:nvSpPr>
          <p:cNvPr id="2" name="TextBox 1"/>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endParaRPr lang="en-US" dirty="0">
              <a:solidFill>
                <a:schemeClr val="bg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dirty="0"/>
          </a:p>
        </p:txBody>
      </p:sp>
      <p:sp>
        <p:nvSpPr>
          <p:cNvPr id="7" name="Content Placeholder 2"/>
          <p:cNvSpPr txBox="1"/>
          <p:nvPr/>
        </p:nvSpPr>
        <p:spPr>
          <a:xfrm>
            <a:off x="867410" y="1408430"/>
            <a:ext cx="10891520" cy="5718810"/>
          </a:xfrm>
          <a:prstGeom prst="rect">
            <a:avLst/>
          </a:prstGeom>
        </p:spPr>
        <p:txBody>
          <a:bodyPr lIns="91440" tIns="45720" rIns="91440" bIns="45720" anchor="t">
            <a:normAutofit fontScale="3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marL="0" indent="0">
              <a:lnSpc>
                <a:spcPct val="120000"/>
              </a:lnSpc>
              <a:spcBef>
                <a:spcPts val="1400"/>
              </a:spcBef>
              <a:buNone/>
            </a:pPr>
            <a:r>
              <a:rPr lang="en-US" sz="5600" dirty="0">
                <a:solidFill>
                  <a:srgbClr val="0B49CB"/>
                </a:solidFill>
                <a:latin typeface="Bahnschrift Light" panose="020B0502040204020203" charset="0"/>
                <a:cs typeface="Bahnschrift Light" panose="020B0502040204020203" charset="0"/>
              </a:rPr>
              <a:t>Executive Summary</a:t>
            </a:r>
            <a:endParaRPr lang="en-US" sz="5600" dirty="0">
              <a:solidFill>
                <a:srgbClr val="0B49CB"/>
              </a:solidFill>
              <a:latin typeface="Bahnschrift Light" panose="020B0502040204020203" charset="0"/>
              <a:cs typeface="Bahnschrift Light" panose="020B0502040204020203" charset="0"/>
            </a:endParaRPr>
          </a:p>
          <a:p>
            <a:pPr algn="l">
              <a:lnSpc>
                <a:spcPct val="120000"/>
              </a:lnSpc>
              <a:spcBef>
                <a:spcPts val="1400"/>
              </a:spcBef>
            </a:pPr>
            <a:r>
              <a:rPr lang="en-US" sz="5300" dirty="0">
                <a:solidFill>
                  <a:schemeClr val="accent3">
                    <a:lumMod val="25000"/>
                  </a:schemeClr>
                </a:solidFill>
                <a:latin typeface="Bahnschrift Light" panose="020B0502040204020203" charset="0"/>
                <a:cs typeface="Bahnschrift Light" panose="020B0502040204020203" charset="0"/>
              </a:rPr>
              <a:t>Send a GET request to SpaceX's API and scrape the Falcon 9 launch table from its Wikipedia URL page</a:t>
            </a:r>
            <a:endParaRPr lang="en-US" sz="5300" dirty="0">
              <a:solidFill>
                <a:schemeClr val="accent3">
                  <a:lumMod val="25000"/>
                </a:schemeClr>
              </a:solidFill>
              <a:latin typeface="Bahnschrift Light" panose="020B0502040204020203" charset="0"/>
              <a:cs typeface="Bahnschrift Light" panose="020B0502040204020203" charset="0"/>
            </a:endParaRPr>
          </a:p>
          <a:p>
            <a:pPr algn="l">
              <a:lnSpc>
                <a:spcPct val="120000"/>
              </a:lnSpc>
              <a:spcBef>
                <a:spcPts val="1400"/>
              </a:spcBef>
            </a:pPr>
            <a:r>
              <a:rPr lang="en-US" sz="5300" dirty="0">
                <a:solidFill>
                  <a:schemeClr val="accent3">
                    <a:lumMod val="25000"/>
                  </a:schemeClr>
                </a:solidFill>
                <a:latin typeface="Bahnschrift Light" panose="020B0502040204020203" charset="0"/>
                <a:cs typeface="Bahnschrift Light" panose="020B0502040204020203" charset="0"/>
              </a:rPr>
              <a:t>Perform data wrangling, cleaning, and formatting</a:t>
            </a:r>
            <a:endParaRPr lang="en-US" sz="5300" dirty="0">
              <a:solidFill>
                <a:schemeClr val="accent3">
                  <a:lumMod val="25000"/>
                </a:schemeClr>
              </a:solidFill>
              <a:latin typeface="Bahnschrift Light" panose="020B0502040204020203" charset="0"/>
              <a:cs typeface="Bahnschrift Light" panose="020B0502040204020203" charset="0"/>
            </a:endParaRPr>
          </a:p>
          <a:p>
            <a:pPr algn="l">
              <a:lnSpc>
                <a:spcPct val="120000"/>
              </a:lnSpc>
              <a:spcBef>
                <a:spcPts val="1400"/>
              </a:spcBef>
            </a:pPr>
            <a:r>
              <a:rPr lang="en-US" sz="5300" dirty="0">
                <a:solidFill>
                  <a:schemeClr val="accent3">
                    <a:lumMod val="25000"/>
                  </a:schemeClr>
                </a:solidFill>
                <a:latin typeface="Bahnschrift Light" panose="020B0502040204020203" charset="0"/>
                <a:cs typeface="Bahnschrift Light" panose="020B0502040204020203" charset="0"/>
              </a:rPr>
              <a:t>Perform exploratory data analysis (EDA) using visualization and SQL techniques</a:t>
            </a:r>
            <a:endParaRPr lang="en-US" sz="5300" dirty="0">
              <a:solidFill>
                <a:schemeClr val="accent3">
                  <a:lumMod val="25000"/>
                </a:schemeClr>
              </a:solidFill>
              <a:latin typeface="Bahnschrift Light" panose="020B0502040204020203" charset="0"/>
              <a:cs typeface="Bahnschrift Light" panose="020B0502040204020203" charset="0"/>
            </a:endParaRPr>
          </a:p>
          <a:p>
            <a:pPr algn="l">
              <a:lnSpc>
                <a:spcPct val="120000"/>
              </a:lnSpc>
              <a:spcBef>
                <a:spcPts val="1400"/>
              </a:spcBef>
            </a:pPr>
            <a:r>
              <a:rPr lang="en-US" sz="5300" dirty="0">
                <a:solidFill>
                  <a:schemeClr val="accent3">
                    <a:lumMod val="25000"/>
                  </a:schemeClr>
                </a:solidFill>
                <a:latin typeface="Bahnschrift Light" panose="020B0502040204020203" charset="0"/>
                <a:cs typeface="Bahnschrift Light" panose="020B0502040204020203" charset="0"/>
              </a:rPr>
              <a:t>Load the data into tables in a DB2 database and execute SQL queries to better understand the dataset</a:t>
            </a:r>
            <a:endParaRPr lang="en-US" sz="5300" dirty="0">
              <a:solidFill>
                <a:schemeClr val="accent3">
                  <a:lumMod val="25000"/>
                </a:schemeClr>
              </a:solidFill>
              <a:latin typeface="Bahnschrift Light" panose="020B0502040204020203" charset="0"/>
              <a:cs typeface="Bahnschrift Light" panose="020B0502040204020203" charset="0"/>
            </a:endParaRPr>
          </a:p>
          <a:p>
            <a:pPr algn="l">
              <a:lnSpc>
                <a:spcPct val="120000"/>
              </a:lnSpc>
              <a:spcBef>
                <a:spcPts val="1400"/>
              </a:spcBef>
            </a:pPr>
            <a:r>
              <a:rPr lang="en-US" sz="5300" dirty="0">
                <a:solidFill>
                  <a:schemeClr val="accent3">
                    <a:lumMod val="25000"/>
                  </a:schemeClr>
                </a:solidFill>
                <a:latin typeface="Bahnschrift Light" panose="020B0502040204020203" charset="0"/>
                <a:cs typeface="Bahnschrift Light" panose="020B0502040204020203" charset="0"/>
              </a:rPr>
              <a:t>Build a Folium map object to display launch site coordinates and markers showing proximities to coastlines, railroads, highways, and cities</a:t>
            </a:r>
            <a:endParaRPr lang="en-US" sz="5300" dirty="0">
              <a:solidFill>
                <a:schemeClr val="accent3">
                  <a:lumMod val="25000"/>
                </a:schemeClr>
              </a:solidFill>
              <a:latin typeface="Bahnschrift Light" panose="020B0502040204020203" charset="0"/>
              <a:cs typeface="Bahnschrift Light" panose="020B0502040204020203" charset="0"/>
            </a:endParaRPr>
          </a:p>
          <a:p>
            <a:pPr algn="l">
              <a:lnSpc>
                <a:spcPct val="120000"/>
              </a:lnSpc>
              <a:spcBef>
                <a:spcPts val="1400"/>
              </a:spcBef>
            </a:pPr>
            <a:r>
              <a:rPr lang="en-US" sz="5300" dirty="0">
                <a:solidFill>
                  <a:schemeClr val="accent3">
                    <a:lumMod val="25000"/>
                  </a:schemeClr>
                </a:solidFill>
                <a:latin typeface="Bahnschrift Light" panose="020B0502040204020203" charset="0"/>
                <a:cs typeface="Bahnschrift Light" panose="020B0502040204020203" charset="0"/>
              </a:rPr>
              <a:t>Use Plotly Dash to build an interactive dashboard that displays SpaceX data in real time</a:t>
            </a:r>
            <a:endParaRPr lang="en-US" sz="5300" dirty="0">
              <a:solidFill>
                <a:schemeClr val="accent3">
                  <a:lumMod val="25000"/>
                </a:schemeClr>
              </a:solidFill>
              <a:latin typeface="Bahnschrift Light" panose="020B0502040204020203" charset="0"/>
              <a:cs typeface="Bahnschrift Light" panose="020B0502040204020203" charset="0"/>
            </a:endParaRPr>
          </a:p>
          <a:p>
            <a:pPr algn="l">
              <a:lnSpc>
                <a:spcPct val="120000"/>
              </a:lnSpc>
              <a:spcBef>
                <a:spcPts val="1400"/>
              </a:spcBef>
            </a:pPr>
            <a:r>
              <a:rPr lang="en-US" sz="5300" dirty="0">
                <a:solidFill>
                  <a:schemeClr val="accent3">
                    <a:lumMod val="25000"/>
                  </a:schemeClr>
                </a:solidFill>
                <a:latin typeface="Bahnschrift Light" panose="020B0502040204020203" charset="0"/>
                <a:cs typeface="Bahnschrift Light" panose="020B0502040204020203" charset="0"/>
              </a:rPr>
              <a:t>Perform EDA to determine the training labels and create a column for the target variable ("Class")</a:t>
            </a:r>
            <a:endParaRPr lang="en-US" sz="5300" dirty="0">
              <a:solidFill>
                <a:schemeClr val="accent3">
                  <a:lumMod val="25000"/>
                </a:schemeClr>
              </a:solidFill>
              <a:latin typeface="Bahnschrift Light" panose="020B0502040204020203" charset="0"/>
              <a:cs typeface="Bahnschrift Light" panose="020B0502040204020203" charset="0"/>
            </a:endParaRPr>
          </a:p>
          <a:p>
            <a:pPr algn="l">
              <a:lnSpc>
                <a:spcPct val="120000"/>
              </a:lnSpc>
              <a:spcBef>
                <a:spcPts val="1400"/>
              </a:spcBef>
            </a:pPr>
            <a:r>
              <a:rPr lang="en-US" sz="5300" dirty="0">
                <a:solidFill>
                  <a:schemeClr val="accent3">
                    <a:lumMod val="25000"/>
                  </a:schemeClr>
                </a:solidFill>
                <a:latin typeface="Bahnschrift Light" panose="020B0502040204020203" charset="0"/>
                <a:cs typeface="Bahnschrift Light" panose="020B0502040204020203" charset="0"/>
              </a:rPr>
              <a:t>Standardize the data, split it into training and test datasets, and use classification models to test for accuracy</a:t>
            </a:r>
            <a:endParaRPr lang="en-US" sz="5300" dirty="0">
              <a:solidFill>
                <a:schemeClr val="accent3">
                  <a:lumMod val="25000"/>
                </a:schemeClr>
              </a:solidFill>
              <a:latin typeface="Bahnschrift Light" panose="020B0502040204020203" charset="0"/>
              <a:cs typeface="Bahnschrift Light" panose="020B0502040204020203" charset="0"/>
            </a:endParaRPr>
          </a:p>
          <a:p>
            <a:pPr algn="l">
              <a:lnSpc>
                <a:spcPct val="120000"/>
              </a:lnSpc>
              <a:spcBef>
                <a:spcPts val="1400"/>
              </a:spcBef>
            </a:pPr>
            <a:r>
              <a:rPr lang="en-US" sz="5300" dirty="0">
                <a:solidFill>
                  <a:schemeClr val="accent3">
                    <a:lumMod val="25000"/>
                  </a:schemeClr>
                </a:solidFill>
                <a:latin typeface="Bahnschrift Light" panose="020B0502040204020203" charset="0"/>
                <a:cs typeface="Bahnschrift Light" panose="020B0502040204020203" charset="0"/>
              </a:rPr>
              <a:t>Determine the best performing model and use it to predict the success of future Falcon 9 launches</a:t>
            </a:r>
            <a:endParaRPr lang="en-US" sz="5300" dirty="0">
              <a:solidFill>
                <a:schemeClr val="accent3">
                  <a:lumMod val="25000"/>
                </a:schemeClr>
              </a:solidFill>
              <a:latin typeface="Bahnschrift Light" panose="020B0502040204020203" charset="0"/>
              <a:cs typeface="Bahnschrift Light" panose="020B0502040204020203" charset="0"/>
            </a:endParaRPr>
          </a:p>
        </p:txBody>
      </p:sp>
      <p:sp>
        <p:nvSpPr>
          <p:cNvPr id="1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255" y="1825625"/>
            <a:ext cx="10515600" cy="5032375"/>
          </a:xfrm>
          <a:prstGeom prst="rect">
            <a:avLst/>
          </a:prstGeom>
        </p:spPr>
        <p:txBody>
          <a:bodyPr/>
          <a:lstStyle/>
          <a:p>
            <a:pPr>
              <a:lnSpc>
                <a:spcPct val="100000"/>
              </a:lnSpc>
              <a:spcBef>
                <a:spcPts val="1400"/>
              </a:spcBef>
            </a:pPr>
            <a:r>
              <a:rPr lang="en-US" sz="1400">
                <a:solidFill>
                  <a:schemeClr val="accent3">
                    <a:lumMod val="25000"/>
                  </a:schemeClr>
                </a:solidFill>
                <a:latin typeface="Bahnschrift Light" panose="020B0502040204020203" charset="0"/>
                <a:cs typeface="Bahnschrift Light" panose="020B0502040204020203" charset="0"/>
              </a:rPr>
              <a:t>Describe how data sets were collected. </a:t>
            </a:r>
            <a:endParaRPr lang="en-US" sz="140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1400" dirty="0">
                <a:solidFill>
                  <a:schemeClr val="accent3">
                    <a:lumMod val="25000"/>
                  </a:schemeClr>
                </a:solidFill>
                <a:latin typeface="Bahnschrift Light" panose="020B0502040204020203" charset="0"/>
                <a:cs typeface="Bahnschrift Light" panose="020B0502040204020203" charset="0"/>
                <a:sym typeface="+mn-ea"/>
              </a:rPr>
              <a:t>Import Libraries and define functions</a:t>
            </a:r>
            <a:endParaRPr lang="en-US" sz="1400" dirty="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1400" dirty="0">
                <a:solidFill>
                  <a:schemeClr val="accent3">
                    <a:lumMod val="25000"/>
                  </a:schemeClr>
                </a:solidFill>
                <a:latin typeface="Bahnschrift Light" panose="020B0502040204020203" charset="0"/>
                <a:cs typeface="Bahnschrift Light" panose="020B0502040204020203" charset="0"/>
                <a:sym typeface="+mn-ea"/>
              </a:rPr>
              <a:t>Request rocket launch data from SpaceX API with URL</a:t>
            </a:r>
            <a:endParaRPr lang="en-US" sz="1400" dirty="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1400" dirty="0">
                <a:solidFill>
                  <a:schemeClr val="accent3">
                    <a:lumMod val="25000"/>
                  </a:schemeClr>
                </a:solidFill>
                <a:latin typeface="Bahnschrift Light" panose="020B0502040204020203" charset="0"/>
                <a:cs typeface="Bahnschrift Light" panose="020B0502040204020203" charset="0"/>
                <a:sym typeface="+mn-ea"/>
              </a:rPr>
              <a:t>Request &amp; Parse SpaceX launch data using GET Request</a:t>
            </a:r>
            <a:endParaRPr lang="en-US" sz="1400" dirty="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1400" dirty="0">
                <a:solidFill>
                  <a:schemeClr val="accent3">
                    <a:lumMod val="25000"/>
                  </a:schemeClr>
                </a:solidFill>
                <a:latin typeface="Bahnschrift Light" panose="020B0502040204020203" charset="0"/>
                <a:cs typeface="Bahnschrift Light" panose="020B0502040204020203" charset="0"/>
                <a:sym typeface="+mn-ea"/>
              </a:rPr>
              <a:t>Decode the data and turn it into a Pandas dataframe</a:t>
            </a:r>
            <a:endParaRPr lang="en-US" sz="1400" dirty="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1400" dirty="0">
                <a:solidFill>
                  <a:schemeClr val="accent3">
                    <a:lumMod val="25000"/>
                  </a:schemeClr>
                </a:solidFill>
                <a:latin typeface="Bahnschrift Light" panose="020B0502040204020203" charset="0"/>
                <a:cs typeface="Bahnschrift Light" panose="020B0502040204020203" charset="0"/>
                <a:sym typeface="+mn-ea"/>
              </a:rPr>
              <a:t>Filter the dataframe to only include our target variable</a:t>
            </a:r>
            <a:endParaRPr lang="en-US" sz="1400" dirty="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1400" dirty="0">
                <a:solidFill>
                  <a:schemeClr val="accent3">
                    <a:lumMod val="25000"/>
                  </a:schemeClr>
                </a:solidFill>
                <a:latin typeface="Bahnschrift Light" panose="020B0502040204020203" charset="0"/>
                <a:cs typeface="Bahnschrift Light" panose="020B0502040204020203" charset="0"/>
                <a:sym typeface="+mn-ea"/>
              </a:rPr>
              <a:t>Deal with missing values and replace them</a:t>
            </a:r>
            <a:endParaRPr lang="en-US" sz="1400" dirty="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1400" dirty="0">
                <a:solidFill>
                  <a:schemeClr val="accent3">
                    <a:lumMod val="25000"/>
                  </a:schemeClr>
                </a:solidFill>
                <a:latin typeface="Bahnschrift Light" panose="020B0502040204020203" charset="0"/>
                <a:cs typeface="Bahnschrift Light" panose="020B0502040204020203" charset="0"/>
                <a:sym typeface="+mn-ea"/>
              </a:rPr>
              <a:t>Export the cleaned data into CSV</a:t>
            </a:r>
            <a:endParaRPr lang="en-US" sz="1400" dirty="0">
              <a:solidFill>
                <a:schemeClr val="accent3">
                  <a:lumMod val="25000"/>
                </a:schemeClr>
              </a:solidFill>
              <a:latin typeface="Bahnschrift Light" panose="020B0502040204020203" charset="0"/>
              <a:cs typeface="Bahnschrift Light" panose="020B0502040204020203" charset="0"/>
              <a:sym typeface="+mn-ea"/>
            </a:endParaRPr>
          </a:p>
          <a:p>
            <a:pPr>
              <a:lnSpc>
                <a:spcPct val="100000"/>
              </a:lnSpc>
              <a:spcBef>
                <a:spcPts val="1400"/>
              </a:spcBef>
            </a:pPr>
            <a:r>
              <a:rPr lang="en-US" sz="1400" dirty="0">
                <a:solidFill>
                  <a:schemeClr val="accent3">
                    <a:lumMod val="25000"/>
                  </a:schemeClr>
                </a:solidFill>
                <a:latin typeface="Bahnschrift Light" panose="020B0502040204020203" charset="0"/>
                <a:cs typeface="Bahnschrift Light" panose="020B0502040204020203" charset="0"/>
              </a:rPr>
              <a:t>https://github.com/Judithboluwatito/SPACEX-DATA-COLLECTION-API</a:t>
            </a:r>
            <a:endParaRPr lang="en-US" sz="1400" dirty="0">
              <a:solidFill>
                <a:schemeClr val="accent3">
                  <a:lumMod val="25000"/>
                </a:schemeClr>
              </a:solidFill>
              <a:latin typeface="Bahnschrift Light" panose="020B0502040204020203" charset="0"/>
              <a:cs typeface="Bahnschrift Light" panose="020B0502040204020203" charset="0"/>
            </a:endParaRPr>
          </a:p>
          <a:p>
            <a:pPr marL="0" indent="0">
              <a:lnSpc>
                <a:spcPct val="100000"/>
              </a:lnSpc>
              <a:spcBef>
                <a:spcPts val="1400"/>
              </a:spcBef>
              <a:buNone/>
            </a:pP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a:solidFill>
                <a:schemeClr val="accent3">
                  <a:lumMod val="25000"/>
                </a:schemeClr>
              </a:solidFill>
              <a:latin typeface="Abadi" panose="020B0604020104020204" pitchFamily="34" charset="0"/>
            </a:endParaRPr>
          </a:p>
          <a:p>
            <a:pPr marL="0" indent="0">
              <a:buNone/>
            </a:pPr>
            <a:endParaRPr lang="en-US"/>
          </a:p>
        </p:txBody>
      </p:sp>
      <p:sp>
        <p:nvSpPr>
          <p:cNvPr id="12"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fld>
            <a:endParaRPr lang="en-US"/>
          </a:p>
        </p:txBody>
      </p:sp>
      <p:sp>
        <p:nvSpPr>
          <p:cNvPr id="3" name="Text Placeholder 2"/>
          <p:cNvSpPr>
            <a:spLocks noGrp="1"/>
          </p:cNvSpPr>
          <p:nvPr>
            <p:ph type="body" sz="half" idx="4294967295"/>
          </p:nvPr>
        </p:nvSpPr>
        <p:spPr>
          <a:xfrm>
            <a:off x="922655" y="1792605"/>
            <a:ext cx="11059160" cy="3811270"/>
          </a:xfrm>
          <a:prstGeom prst="rect">
            <a:avLst/>
          </a:prstGeom>
        </p:spPr>
        <p:txBody>
          <a:bodyPr lIns="91440" tIns="45720" rIns="91440" bIns="45720" anchor="t">
            <a:noAutofit/>
          </a:bodyPr>
          <a:lstStyle/>
          <a:p>
            <a:pPr marL="0" indent="0">
              <a:lnSpc>
                <a:spcPct val="100000"/>
              </a:lnSpc>
              <a:spcBef>
                <a:spcPts val="1400"/>
              </a:spcBef>
              <a:buNone/>
            </a:pPr>
            <a:r>
              <a:rPr lang="en-US" sz="1400" b="1" dirty="0">
                <a:solidFill>
                  <a:schemeClr val="accent3">
                    <a:lumMod val="25000"/>
                  </a:schemeClr>
                </a:solidFill>
                <a:latin typeface="Bahnschrift Light" panose="020B0502040204020203" charset="0"/>
                <a:cs typeface="Bahnschrift Light" panose="020B0502040204020203" charset="0"/>
                <a:sym typeface="+mn-ea"/>
              </a:rPr>
              <a:t>Scrapping Falcon9 Launch table from its Wiki URL page and parsing it to a dataframe</a:t>
            </a:r>
            <a:endParaRPr lang="en-US" sz="1400" b="1" dirty="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1400" dirty="0">
                <a:solidFill>
                  <a:schemeClr val="accent3">
                    <a:lumMod val="25000"/>
                  </a:schemeClr>
                </a:solidFill>
                <a:latin typeface="Bahnschrift Light" panose="020B0502040204020203" charset="0"/>
                <a:cs typeface="Bahnschrift Light" panose="020B0502040204020203" charset="0"/>
                <a:sym typeface="+mn-ea"/>
              </a:rPr>
              <a:t>Import libraries</a:t>
            </a:r>
            <a:endParaRPr lang="en-US" sz="1400" dirty="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1400" dirty="0">
                <a:solidFill>
                  <a:schemeClr val="accent3">
                    <a:lumMod val="25000"/>
                  </a:schemeClr>
                </a:solidFill>
                <a:latin typeface="Bahnschrift Light" panose="020B0502040204020203" charset="0"/>
                <a:cs typeface="Bahnschrift Light" panose="020B0502040204020203" charset="0"/>
                <a:sym typeface="+mn-ea"/>
              </a:rPr>
              <a:t>Define functions to scrape HTML table</a:t>
            </a:r>
            <a:endParaRPr lang="en-US" sz="1400" dirty="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1400" dirty="0">
                <a:solidFill>
                  <a:schemeClr val="accent3">
                    <a:lumMod val="25000"/>
                  </a:schemeClr>
                </a:solidFill>
                <a:latin typeface="Bahnschrift Light" panose="020B0502040204020203" charset="0"/>
                <a:cs typeface="Bahnschrift Light" panose="020B0502040204020203" charset="0"/>
                <a:sym typeface="+mn-ea"/>
              </a:rPr>
              <a:t>Request the falcon 9 Launch wiki page from its URL</a:t>
            </a:r>
            <a:endParaRPr lang="en-US" sz="1400" dirty="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1400" dirty="0">
                <a:solidFill>
                  <a:schemeClr val="accent3">
                    <a:lumMod val="25000"/>
                  </a:schemeClr>
                </a:solidFill>
                <a:latin typeface="Bahnschrift Light" panose="020B0502040204020203" charset="0"/>
                <a:cs typeface="Bahnschrift Light" panose="020B0502040204020203" charset="0"/>
                <a:sym typeface="+mn-ea"/>
              </a:rPr>
              <a:t>Extract all Columns / Variable names from HTML table header</a:t>
            </a:r>
            <a:endParaRPr lang="en-US" sz="1400" dirty="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1400" dirty="0">
                <a:solidFill>
                  <a:schemeClr val="accent3">
                    <a:lumMod val="25000"/>
                  </a:schemeClr>
                </a:solidFill>
                <a:latin typeface="Bahnschrift Light" panose="020B0502040204020203" charset="0"/>
                <a:cs typeface="Bahnschrift Light" panose="020B0502040204020203" charset="0"/>
                <a:sym typeface="+mn-ea"/>
              </a:rPr>
              <a:t>Create a dataframe by parsing the launch HTML table</a:t>
            </a:r>
            <a:endParaRPr lang="en-US" sz="1400" dirty="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1400" dirty="0">
                <a:solidFill>
                  <a:schemeClr val="accent3">
                    <a:lumMod val="25000"/>
                  </a:schemeClr>
                </a:solidFill>
                <a:latin typeface="Bahnschrift Light" panose="020B0502040204020203" charset="0"/>
                <a:cs typeface="Bahnschrift Light" panose="020B0502040204020203" charset="0"/>
                <a:sym typeface="+mn-ea"/>
              </a:rPr>
              <a:t>Export the table to CSV</a:t>
            </a:r>
            <a:endParaRPr lang="en-US" sz="1400" dirty="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1400">
                <a:solidFill>
                  <a:schemeClr val="accent3">
                    <a:lumMod val="25000"/>
                  </a:schemeClr>
                </a:solidFill>
                <a:latin typeface="Bahnschrift Light" panose="020B0502040204020203" charset="0"/>
                <a:cs typeface="Bahnschrift Light" panose="020B0502040204020203" charset="0"/>
              </a:rPr>
              <a:t>Add the GitHub URL of the completed web scraping notebook, as an external reference and peer-review purpose</a:t>
            </a:r>
            <a:endParaRPr lang="en-US" sz="140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r>
              <a:rPr lang="en-US" sz="1400">
                <a:solidFill>
                  <a:schemeClr val="accent3">
                    <a:lumMod val="25000"/>
                  </a:schemeClr>
                </a:solidFill>
                <a:latin typeface="Bahnschrift Light" panose="020B0502040204020203" charset="0"/>
                <a:cs typeface="Bahnschrift Light" panose="020B0502040204020203" charset="0"/>
              </a:rPr>
              <a:t>https://github.com/Judithboluwatito/2-SPACEX-WEBSCRAPING/blob/main/2-SPACEX-WEBSCRAPING.ipynb</a:t>
            </a:r>
            <a:endParaRPr lang="en-US" sz="1400">
              <a:solidFill>
                <a:schemeClr val="accent3">
                  <a:lumMod val="25000"/>
                </a:schemeClr>
              </a:solidFill>
              <a:latin typeface="Bahnschrift Light" panose="020B0502040204020203" charset="0"/>
              <a:cs typeface="Bahnschrift Light" panose="020B0502040204020203" charset="0"/>
            </a:endParaRPr>
          </a:p>
          <a:p>
            <a:pPr>
              <a:lnSpc>
                <a:spcPct val="100000"/>
              </a:lnSpc>
              <a:spcBef>
                <a:spcPts val="1400"/>
              </a:spcBef>
            </a:pPr>
            <a:endParaRPr lang="en-US" sz="1400">
              <a:solidFill>
                <a:schemeClr val="accent3">
                  <a:lumMod val="25000"/>
                </a:schemeClr>
              </a:solidFill>
              <a:latin typeface="Bahnschrift Light" panose="020B0502040204020203" charset="0"/>
              <a:cs typeface="Bahnschrift Light" panose="020B0502040204020203"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5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p:cNvSpPr txBox="1"/>
          <p:nvPr/>
        </p:nvSpPr>
        <p:spPr>
          <a:xfrm>
            <a:off x="922411" y="691050"/>
            <a:ext cx="10515600" cy="549049"/>
          </a:xfrm>
          <a:prstGeom prst="rect">
            <a:avLst/>
          </a:prstGeom>
        </p:spPr>
        <p:txBody>
          <a:bodyPr vert="horz" lIns="91440" tIns="45720" rIns="91440" bIns="45720" rtlCol="0" anchor="ctr">
            <a:normAutofit fontScale="5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WebScraping</a:t>
            </a:r>
            <a:endParaRPr lang="en-US" dirty="0">
              <a:solidFill>
                <a:srgbClr val="0B49CB"/>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694690" y="1478280"/>
            <a:ext cx="11139170" cy="5032375"/>
          </a:xfrm>
          <a:prstGeom prst="rect">
            <a:avLst/>
          </a:prstGeom>
        </p:spPr>
        <p:txBody>
          <a:bodyPr/>
          <a:lstStyle/>
          <a:p>
            <a:r>
              <a:rPr lang="en-US" sz="1400">
                <a:solidFill>
                  <a:schemeClr val="accent3">
                    <a:lumMod val="25000"/>
                  </a:schemeClr>
                </a:solidFill>
                <a:latin typeface="Bahnschrift Light" panose="020B0502040204020203" charset="0"/>
                <a:cs typeface="Bahnschrift Light" panose="020B0502040204020203" charset="0"/>
              </a:rPr>
              <a:t>The task at hand involves performing exploratory analysis and determining training tables. The following steps are involved in this process:</a:t>
            </a:r>
            <a:endParaRPr lang="en-US" sz="1400">
              <a:solidFill>
                <a:schemeClr val="accent3">
                  <a:lumMod val="25000"/>
                </a:schemeClr>
              </a:solidFill>
              <a:latin typeface="Bahnschrift Light" panose="020B0502040204020203" charset="0"/>
              <a:cs typeface="Bahnschrift Light" panose="020B0502040204020203" charset="0"/>
            </a:endParaRPr>
          </a:p>
          <a:p>
            <a:r>
              <a:rPr lang="en-US" sz="1400">
                <a:solidFill>
                  <a:schemeClr val="accent3">
                    <a:lumMod val="25000"/>
                  </a:schemeClr>
                </a:solidFill>
                <a:latin typeface="Bahnschrift Light" panose="020B0502040204020203" charset="0"/>
                <a:cs typeface="Bahnschrift Light" panose="020B0502040204020203" charset="0"/>
              </a:rPr>
              <a:t>Import necessary libraries and define auxiliary functions.</a:t>
            </a:r>
            <a:endParaRPr lang="en-US" sz="1400">
              <a:solidFill>
                <a:schemeClr val="accent3">
                  <a:lumMod val="25000"/>
                </a:schemeClr>
              </a:solidFill>
              <a:latin typeface="Bahnschrift Light" panose="020B0502040204020203" charset="0"/>
              <a:cs typeface="Bahnschrift Light" panose="020B0502040204020203" charset="0"/>
            </a:endParaRPr>
          </a:p>
          <a:p>
            <a:r>
              <a:rPr lang="en-US" sz="1400">
                <a:solidFill>
                  <a:schemeClr val="accent3">
                    <a:lumMod val="25000"/>
                  </a:schemeClr>
                </a:solidFill>
                <a:latin typeface="Bahnschrift Light" panose="020B0502040204020203" charset="0"/>
                <a:cs typeface="Bahnschrift Light" panose="020B0502040204020203" charset="0"/>
              </a:rPr>
              <a:t>Load the dataset and clean the data.</a:t>
            </a:r>
            <a:endParaRPr lang="en-US" sz="1400">
              <a:solidFill>
                <a:schemeClr val="accent3">
                  <a:lumMod val="25000"/>
                </a:schemeClr>
              </a:solidFill>
              <a:latin typeface="Bahnschrift Light" panose="020B0502040204020203" charset="0"/>
              <a:cs typeface="Bahnschrift Light" panose="020B0502040204020203" charset="0"/>
            </a:endParaRPr>
          </a:p>
          <a:p>
            <a:r>
              <a:rPr lang="en-US" sz="1400">
                <a:solidFill>
                  <a:schemeClr val="accent3">
                    <a:lumMod val="25000"/>
                  </a:schemeClr>
                </a:solidFill>
                <a:latin typeface="Bahnschrift Light" panose="020B0502040204020203" charset="0"/>
                <a:cs typeface="Bahnschrift Light" panose="020B0502040204020203" charset="0"/>
              </a:rPr>
              <a:t>Calculate the number of launches that have taken place on each site.</a:t>
            </a:r>
            <a:endParaRPr lang="en-US" sz="1400">
              <a:solidFill>
                <a:schemeClr val="accent3">
                  <a:lumMod val="25000"/>
                </a:schemeClr>
              </a:solidFill>
              <a:latin typeface="Bahnschrift Light" panose="020B0502040204020203" charset="0"/>
              <a:cs typeface="Bahnschrift Light" panose="020B0502040204020203" charset="0"/>
            </a:endParaRPr>
          </a:p>
          <a:p>
            <a:r>
              <a:rPr lang="en-US" sz="1400">
                <a:solidFill>
                  <a:schemeClr val="accent3">
                    <a:lumMod val="25000"/>
                  </a:schemeClr>
                </a:solidFill>
                <a:latin typeface="Bahnschrift Light" panose="020B0502040204020203" charset="0"/>
                <a:cs typeface="Bahnschrift Light" panose="020B0502040204020203" charset="0"/>
              </a:rPr>
              <a:t>Calculate the number of occurrences of each orbit.</a:t>
            </a:r>
            <a:endParaRPr lang="en-US" sz="1400">
              <a:solidFill>
                <a:schemeClr val="accent3">
                  <a:lumMod val="25000"/>
                </a:schemeClr>
              </a:solidFill>
              <a:latin typeface="Bahnschrift Light" panose="020B0502040204020203" charset="0"/>
              <a:cs typeface="Bahnschrift Light" panose="020B0502040204020203" charset="0"/>
            </a:endParaRPr>
          </a:p>
          <a:p>
            <a:r>
              <a:rPr lang="en-US" sz="1400">
                <a:solidFill>
                  <a:schemeClr val="accent3">
                    <a:lumMod val="25000"/>
                  </a:schemeClr>
                </a:solidFill>
                <a:latin typeface="Bahnschrift Light" panose="020B0502040204020203" charset="0"/>
                <a:cs typeface="Bahnschrift Light" panose="020B0502040204020203" charset="0"/>
              </a:rPr>
              <a:t>Calculate the number of occurrences of mission outcomes per orbit type.</a:t>
            </a:r>
            <a:endParaRPr lang="en-US" sz="1400">
              <a:solidFill>
                <a:schemeClr val="accent3">
                  <a:lumMod val="25000"/>
                </a:schemeClr>
              </a:solidFill>
              <a:latin typeface="Bahnschrift Light" panose="020B0502040204020203" charset="0"/>
              <a:cs typeface="Bahnschrift Light" panose="020B0502040204020203" charset="0"/>
            </a:endParaRPr>
          </a:p>
          <a:p>
            <a:r>
              <a:rPr lang="en-US" sz="1400">
                <a:solidFill>
                  <a:schemeClr val="accent3">
                    <a:lumMod val="25000"/>
                  </a:schemeClr>
                </a:solidFill>
                <a:latin typeface="Bahnschrift Light" panose="020B0502040204020203" charset="0"/>
                <a:cs typeface="Bahnschrift Light" panose="020B0502040204020203" charset="0"/>
              </a:rPr>
              <a:t>Create a landing outcome label from the outcome column to be used as the target categorical variable.</a:t>
            </a:r>
            <a:endParaRPr lang="en-US" sz="1400">
              <a:solidFill>
                <a:schemeClr val="accent3">
                  <a:lumMod val="25000"/>
                </a:schemeClr>
              </a:solidFill>
              <a:latin typeface="Bahnschrift Light" panose="020B0502040204020203" charset="0"/>
              <a:cs typeface="Bahnschrift Light" panose="020B0502040204020203" charset="0"/>
            </a:endParaRPr>
          </a:p>
          <a:p>
            <a:r>
              <a:rPr lang="en-US" sz="1400">
                <a:solidFill>
                  <a:schemeClr val="accent3">
                    <a:lumMod val="25000"/>
                  </a:schemeClr>
                </a:solidFill>
                <a:latin typeface="Bahnschrift Light" panose="020B0502040204020203" charset="0"/>
                <a:cs typeface="Bahnschrift Light" panose="020B0502040204020203" charset="0"/>
              </a:rPr>
              <a:t>Export the analysed data into CSV format.</a:t>
            </a:r>
            <a:endParaRPr lang="en-US" sz="1400">
              <a:solidFill>
                <a:schemeClr val="accent3">
                  <a:lumMod val="25000"/>
                </a:schemeClr>
              </a:solidFill>
              <a:latin typeface="Bahnschrift Light" panose="020B0502040204020203" charset="0"/>
              <a:cs typeface="Bahnschrift Light" panose="020B0502040204020203" charset="0"/>
            </a:endParaRPr>
          </a:p>
          <a:p>
            <a:r>
              <a:rPr lang="en-US" sz="1400">
                <a:solidFill>
                  <a:schemeClr val="accent3">
                    <a:lumMod val="25000"/>
                  </a:schemeClr>
                </a:solidFill>
                <a:latin typeface="Bahnschrift Light" panose="020B0502040204020203" charset="0"/>
                <a:cs typeface="Bahnschrift Light" panose="020B0502040204020203" charset="0"/>
              </a:rPr>
              <a:t>You need to present your data wrangling process using key phrases and flowcharts</a:t>
            </a:r>
            <a:endParaRPr lang="en-US" sz="1400">
              <a:solidFill>
                <a:schemeClr val="accent3">
                  <a:lumMod val="25000"/>
                </a:schemeClr>
              </a:solidFill>
              <a:latin typeface="Bahnschrift Light" panose="020B0502040204020203" charset="0"/>
              <a:cs typeface="Bahnschrift Light" panose="020B0502040204020203" charset="0"/>
            </a:endParaRPr>
          </a:p>
          <a:p>
            <a:r>
              <a:rPr lang="en-US" sz="1400">
                <a:solidFill>
                  <a:schemeClr val="accent3">
                    <a:lumMod val="25000"/>
                  </a:schemeClr>
                </a:solidFill>
                <a:latin typeface="Bahnschrift Light" panose="020B0502040204020203" charset="0"/>
                <a:cs typeface="Bahnschrift Light" panose="020B0502040204020203" charset="0"/>
              </a:rPr>
              <a:t>Add the GitHub URL of your completed datha wrangling related notebooks, as an external reference and peer-review purpose</a:t>
            </a:r>
            <a:endParaRPr lang="en-US" sz="1400">
              <a:solidFill>
                <a:schemeClr val="accent3">
                  <a:lumMod val="25000"/>
                </a:schemeClr>
              </a:solidFill>
              <a:latin typeface="Bahnschrift Light" panose="020B0502040204020203" charset="0"/>
              <a:cs typeface="Bahnschrift Light" panose="020B0502040204020203" charset="0"/>
            </a:endParaRPr>
          </a:p>
          <a:p>
            <a:r>
              <a:rPr lang="en-US" sz="1400">
                <a:solidFill>
                  <a:schemeClr val="accent3">
                    <a:lumMod val="25000"/>
                  </a:schemeClr>
                </a:solidFill>
                <a:latin typeface="Bahnschrift Light" panose="020B0502040204020203" charset="0"/>
                <a:cs typeface="Bahnschrift Light" panose="020B0502040204020203" charset="0"/>
              </a:rPr>
              <a:t>https://github.com/Judithboluwatito/SPACEX-DATA-WRANGLING/blob/main/3-SPACEX-DATA%20WRANGLING-SkillsNetwork_labs_module_1_L3_labs-jupyter-spacex-data_wrangling_jupyterlite.jupyterlite.ipynb</a:t>
            </a:r>
            <a:endParaRPr lang="en-US" sz="1400">
              <a:solidFill>
                <a:schemeClr val="accent3">
                  <a:lumMod val="25000"/>
                </a:schemeClr>
              </a:solidFill>
              <a:latin typeface="Bahnschrift Light" panose="020B0502040204020203" charset="0"/>
              <a:cs typeface="Bahnschrift Light" panose="020B0502040204020203" charset="0"/>
            </a:endParaRPr>
          </a:p>
          <a:p>
            <a:endParaRPr lang="en-US" sz="1400">
              <a:latin typeface="Bahnschrift Light" panose="020B0502040204020203" charset="0"/>
              <a:cs typeface="Bahnschrift Light" panose="020B0502040204020203" charset="0"/>
            </a:endParaRPr>
          </a:p>
          <a:p>
            <a:endParaRPr lang="en-US" sz="1400">
              <a:latin typeface="Bahnschrift Light" panose="020B0502040204020203" charset="0"/>
              <a:cs typeface="Bahnschrift Light" panose="020B0502040204020203" charset="0"/>
            </a:endParaRPr>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endParaRPr lang="en-US" dirty="0">
              <a:solidFill>
                <a:srgbClr val="0B49CB"/>
              </a:solidFill>
              <a:latin typeface="Abadi"/>
            </a:endParaRPr>
          </a:p>
        </p:txBody>
      </p:sp>
    </p:spTree>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18599</Words>
  <Application>WPS Presentation</Application>
  <PresentationFormat>Widescreen</PresentationFormat>
  <Paragraphs>396</Paragraphs>
  <Slides>46</Slides>
  <Notes>4</Notes>
  <HiddenSlides>0</HiddenSlides>
  <MMClips>0</MMClips>
  <ScaleCrop>false</ScaleCrop>
  <HeadingPairs>
    <vt:vector size="6" baseType="variant">
      <vt:variant>
        <vt:lpstr>已用的字体</vt:lpstr>
      </vt:variant>
      <vt:variant>
        <vt:i4>16</vt:i4>
      </vt:variant>
      <vt:variant>
        <vt:lpstr>主题</vt:lpstr>
      </vt:variant>
      <vt:variant>
        <vt:i4>1</vt:i4>
      </vt:variant>
      <vt:variant>
        <vt:lpstr>幻灯片标题</vt:lpstr>
      </vt:variant>
      <vt:variant>
        <vt:i4>46</vt:i4>
      </vt:variant>
    </vt:vector>
  </HeadingPairs>
  <TitlesOfParts>
    <vt:vector size="63" baseType="lpstr">
      <vt:lpstr>Arial</vt:lpstr>
      <vt:lpstr>SimSun</vt:lpstr>
      <vt:lpstr>Wingdings</vt:lpstr>
      <vt:lpstr>Abadi</vt:lpstr>
      <vt:lpstr>Segoe Print</vt:lpstr>
      <vt:lpstr>IBM Plex Mono SemiBold</vt:lpstr>
      <vt:lpstr>Yu Gothic UI Semibold</vt:lpstr>
      <vt:lpstr>Bahnschrift Light</vt:lpstr>
      <vt:lpstr>SF Pro</vt:lpstr>
      <vt:lpstr>Arial</vt:lpstr>
      <vt:lpstr>IBM Plex Mono Text</vt:lpstr>
      <vt:lpstr>Yu Gothic UI</vt:lpstr>
      <vt:lpstr>Abadi</vt:lpstr>
      <vt:lpstr>Microsoft YaHei</vt:lpstr>
      <vt:lpstr>Arial Unicode MS</vt:lpstr>
      <vt:lpstr>Calibri</vt:lpstr>
      <vt:lpstr>Custom Design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HP</cp:lastModifiedBy>
  <cp:revision>223</cp:revision>
  <dcterms:created xsi:type="dcterms:W3CDTF">2021-04-29T18:58:00Z</dcterms:created>
  <dcterms:modified xsi:type="dcterms:W3CDTF">2023-04-14T21:12:45Z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y fmtid="{D5CDD505-2E9C-101B-9397-08002B2CF9AE}" pid="3" name="ICV">
    <vt:lpwstr>EEB8B6BBEBFD43998911012225735A18</vt:lpwstr>
  </property>
  <property fmtid="{D5CDD505-2E9C-101B-9397-08002B2CF9AE}" pid="4" name="KSOProductBuildVer">
    <vt:lpwstr>1033-11.2.0.11219</vt:lpwstr>
  </property>
</Properties>
</file>